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73"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ontserrat" panose="020B0604020202020204" charset="0"/>
      <p:regular r:id="rId20"/>
      <p:bold r:id="rId21"/>
      <p:italic r:id="rId22"/>
      <p:boldItalic r:id="rId23"/>
    </p:embeddedFont>
    <p:embeddedFont>
      <p:font typeface="Oswald" panose="020B0604020202020204" charset="0"/>
      <p:regular r:id="rId24"/>
      <p:bold r:id="rId25"/>
    </p:embeddedFont>
    <p:embeddedFont>
      <p:font typeface="Playfair Display"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41" autoAdjust="0"/>
  </p:normalViewPr>
  <p:slideViewPr>
    <p:cSldViewPr snapToGrid="0">
      <p:cViewPr varScale="1">
        <p:scale>
          <a:sx n="55" d="100"/>
          <a:sy n="55" d="100"/>
        </p:scale>
        <p:origin x="1600"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aberdini@princeton.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c3c1bc13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c3c1bc13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65100" lvl="0" indent="0" algn="l" rtl="0">
              <a:lnSpc>
                <a:spcPct val="115000"/>
              </a:lnSpc>
              <a:spcBef>
                <a:spcPts val="500"/>
              </a:spcBef>
              <a:spcAft>
                <a:spcPts val="0"/>
              </a:spcAft>
              <a:buNone/>
            </a:pPr>
            <a:r>
              <a:rPr lang="en">
                <a:solidFill>
                  <a:schemeClr val="dk2"/>
                </a:solidFill>
              </a:rPr>
              <a:t>Annotated bib/lit review is completed and will be made public soon. Not enough new information for a resource. Would like to pivot to thinking about remote on-site visits and acquisitions. New call for membership for this new topic. Start off facilitating open forum on this topic. Contact </a:t>
            </a:r>
            <a:r>
              <a:rPr lang="en" u="sng">
                <a:solidFill>
                  <a:srgbClr val="1155CC"/>
                </a:solidFill>
                <a:hlinkClick r:id="rId3"/>
              </a:rPr>
              <a:t>aberdini@princeton.edu</a:t>
            </a:r>
            <a:r>
              <a:rPr lang="en">
                <a:solidFill>
                  <a:schemeClr val="dk2"/>
                </a:solidFill>
              </a:rPr>
              <a:t> to join new group focus.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c1bc13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c3c1bc13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2"/>
              </a:buClr>
              <a:buSzPts val="1700"/>
              <a:buAutoNum type="arabicPeriod"/>
            </a:pPr>
            <a:r>
              <a:rPr lang="en" sz="1700">
                <a:solidFill>
                  <a:schemeClr val="dk2"/>
                </a:solidFill>
              </a:rPr>
              <a:t>Goal: To create a resource that helps people wanting to provide access to born-digital materials take the processing steps needed to legally provide access</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What we’ve learned: It’s hard to scope to just legal issues and without talking about ethics so we are struggling to scope that part. We’ve done research in attorney-client privilege, donor restrictions, copyright, cultural sensitivity, FERPA and HIPPA, GDPR, Institutionally mandated confidentiality, PII, privacy, and terms of service. Now that we have this wealth of information pulled together, we’re still teasing out what useful resource looks like, but are leaning toward a flow chart that links out to detailed info about each area.</a:t>
            </a:r>
            <a:endParaRPr sz="1700">
              <a:solidFill>
                <a:schemeClr val="dk2"/>
              </a:solidFill>
            </a:endParaRPr>
          </a:p>
          <a:p>
            <a:pPr marL="457200" lvl="0" indent="-336550" algn="l" rtl="0">
              <a:spcBef>
                <a:spcPts val="0"/>
              </a:spcBef>
              <a:spcAft>
                <a:spcPts val="0"/>
              </a:spcAft>
              <a:buClr>
                <a:schemeClr val="dk2"/>
              </a:buClr>
              <a:buSzPts val="1700"/>
              <a:buAutoNum type="arabicPeriod"/>
            </a:pPr>
            <a:r>
              <a:rPr lang="en" sz="1700">
                <a:solidFill>
                  <a:schemeClr val="dk2"/>
                </a:solidFill>
              </a:rPr>
              <a:t>We haven’t committed to a release date yet.</a:t>
            </a:r>
            <a:endParaRPr sz="1700">
              <a:solidFill>
                <a:schemeClr val="dk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c3c1bc13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c3c1bc13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To set forth a values statement for BDAWG for how we approach our work. We aren’t all archivists and we don’t have a charter, bylaws, etc. so this serves as an identity builder for BDAWG.</a:t>
            </a:r>
            <a:endParaRPr/>
          </a:p>
          <a:p>
            <a:pPr marL="457200" lvl="0" indent="-298450" algn="l" rtl="0">
              <a:spcBef>
                <a:spcPts val="0"/>
              </a:spcBef>
              <a:spcAft>
                <a:spcPts val="0"/>
              </a:spcAft>
              <a:buSzPts val="1100"/>
              <a:buAutoNum type="arabicPeriod"/>
            </a:pPr>
            <a:r>
              <a:rPr lang="en"/>
              <a:t>We started this project a long time ago - we’ve gone through a community feedback process and are now finalizing the document. </a:t>
            </a:r>
            <a:endParaRPr/>
          </a:p>
          <a:p>
            <a:pPr marL="457200" lvl="0" indent="-298450" algn="l" rtl="0">
              <a:spcBef>
                <a:spcPts val="0"/>
              </a:spcBef>
              <a:spcAft>
                <a:spcPts val="0"/>
              </a:spcAft>
              <a:buSzPts val="1100"/>
              <a:buAutoNum type="arabicPeriod"/>
            </a:pPr>
            <a:r>
              <a:rPr lang="en"/>
              <a:t>I’ll be released this month!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c3c1bc13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c3c1bc13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documenting access methods group consists of two sub-subgroups.</a:t>
            </a:r>
            <a:endParaRPr/>
          </a:p>
          <a:p>
            <a:pPr marL="0" lvl="0" indent="0" algn="l" rtl="0">
              <a:spcBef>
                <a:spcPts val="0"/>
              </a:spcBef>
              <a:spcAft>
                <a:spcPts val="0"/>
              </a:spcAft>
              <a:buNone/>
            </a:pPr>
            <a:endParaRPr/>
          </a:p>
          <a:p>
            <a:pPr marL="0" lvl="0" indent="0" algn="l" rtl="0">
              <a:spcBef>
                <a:spcPts val="0"/>
              </a:spcBef>
              <a:spcAft>
                <a:spcPts val="0"/>
              </a:spcAft>
              <a:buNone/>
            </a:pPr>
            <a:r>
              <a:rPr lang="en"/>
              <a:t>The framework subgroup is exploring what </a:t>
            </a:r>
            <a:r>
              <a:rPr lang="en">
                <a:solidFill>
                  <a:schemeClr val="dk1"/>
                </a:solidFill>
              </a:rPr>
              <a:t>elements institutions could include in a useful access policy statement.  So far they’ve requested feedback from the larger subgroup on their first draft and are continuing to refine that draft.  They hope to have something available for comment by the end of the year.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ca5a7bba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ca5a7bba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pointer sub-subgroup is working to categorize and point to existing documentation about access methods for born-digital materials.  Their deliverable will be a spreadsheet, and they are currently prototyping the google form that the community will use to populate that spreadsheet.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c3c1bc13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c3c1bc13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ideal systems subgroup is working to define what 'ideal' access means, and to provide recommendations on how to create and implement ideal access systems in different contexts.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They are currently working on two projects: a literature review of relevant articles and case-studies and finalizing a functional definition of 'ideal' and mapping the Access Levels and Access Values documents onto said definition.</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They plan to move into their next stage of using the definition to build a project plan for an ideal access system very soon.</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6694e981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6694e981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some info about staying in the loop with what BDAWG is doing and how you can participate.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c3c1bc13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c3c1bc13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a:t>And here’s our personal contact info.  Certainly reach out to either of us if you have questions or comments about our presentation today or about BDAWG.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c3c1bc1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c3c1bc1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Participatory Archival Research and Development (PAR&amp;D) is a framework for research in practice that emphasizes the processes of development and action over passive research to further understanding and make progress in our profession.</a:t>
            </a:r>
            <a:endParaRPr/>
          </a:p>
          <a:p>
            <a:pPr marL="0" lvl="0" indent="0" algn="l" rtl="0">
              <a:spcBef>
                <a:spcPts val="0"/>
              </a:spcBef>
              <a:spcAft>
                <a:spcPts val="0"/>
              </a:spcAft>
              <a:buNone/>
            </a:pPr>
            <a:endParaRPr/>
          </a:p>
          <a:p>
            <a:pPr marL="0" lvl="0" indent="0" algn="l" rtl="0">
              <a:spcBef>
                <a:spcPts val="0"/>
              </a:spcBef>
              <a:spcAft>
                <a:spcPts val="0"/>
              </a:spcAft>
              <a:buNone/>
            </a:pPr>
            <a:r>
              <a:rPr lang="en"/>
              <a:t>In their recent article, Clemens, Hagenmaeir, Meyerson, and Appel draw from Renee Jefferson’s interdisciplinary study of “participatory action research” that applies the participatory action research approach to libraries. Jefferson ties the origin of PAR to the early 20th century work of Kurt Lewin, whose approach includes “reflection and inquiry with an emphasis on improving one’s work environment.” In Jefferson’s thorough review of Participatory Action Research, they examine how this type of research has slightly different contexts or outcomes depending on the field, but always has a goal of improving working conditions by solving problems that impede practitioners’ work.</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authors also bring in their own repertoire of interdisciplinary research frameworks such as translational research, research-in-practice, and research &amp; development, and cite this Research Forum as a critical space for different types of research explorations within the information profession.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c3c1bc13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c3c1bc13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today we’re going to talk about how this theory is in practice in the DLF Born-Digital Access Working Group, or affectionately known as BDAWG. So you’ll learn about our research progress over the past year while seeing how it fits into this framework.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For some background - the energy to convene DLF BDAWG was generated from the hackfest at SAA ‘16 and ERS blog posts that was developed by the Clemens, Hagenmaeir, Meyerson, and Appel, and are described in the article. Some people who worked on one project produced during the hackfest, “Bootcamp for born-digital access,” organized a born-digital access working lunch at DLF following the first bootcamp, and a lot of people showed up ready to discuss. By the end of the working lunch we had a project to work on and the will to start a DLF group. Through DLF BDAWG, we bring librarians and archivists together to consider how we improve digital access for all collections, not just the electronic resources and digitized collections that are considerably easier to provide access to - or at least where good access practices are better modeled and understood.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And all of our projects so far are PAR&amp;D in action. </a:t>
            </a:r>
            <a:r>
              <a:rPr lang="en"/>
              <a:t>For example: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2"/>
              </a:buClr>
              <a:buSzPts val="1100"/>
              <a:buFont typeface="Arial"/>
              <a:buNone/>
            </a:pPr>
            <a:r>
              <a:rPr lang="en-US" dirty="0" smtClean="0">
                <a:solidFill>
                  <a:schemeClr val="dk2"/>
                </a:solidFill>
              </a:rPr>
              <a:t>These are characteristics of being Participatory that BDAWG is exemplifying.</a:t>
            </a:r>
          </a:p>
          <a:p>
            <a:pPr marL="0" lvl="0" indent="0" algn="l" rtl="0">
              <a:lnSpc>
                <a:spcPct val="115000"/>
              </a:lnSpc>
              <a:spcBef>
                <a:spcPts val="1600"/>
              </a:spcBef>
              <a:spcAft>
                <a:spcPts val="0"/>
              </a:spcAft>
              <a:buClr>
                <a:schemeClr val="dk2"/>
              </a:buClr>
              <a:buSzPts val="1100"/>
              <a:buFont typeface="Arial"/>
              <a:buNone/>
            </a:pPr>
            <a:r>
              <a:rPr lang="en-US" dirty="0" smtClean="0">
                <a:solidFill>
                  <a:schemeClr val="dk2"/>
                </a:solidFill>
              </a:rPr>
              <a:t>The barrier of entry to BDAWG is very low.  All that is required is reaching out to the group and expressing a desire to join. We try to foster a culture around consent where participants can feel that it is ok to say no if they need to step back and that they can rejoin the work when able.  We are particularly proud of the low entry barrier and group culture because we think these things aren’t quite as easy to establish in all professional organizations.</a:t>
            </a:r>
          </a:p>
          <a:p>
            <a:pPr marL="0" lvl="0" indent="0" algn="l" rtl="0">
              <a:lnSpc>
                <a:spcPct val="115000"/>
              </a:lnSpc>
              <a:spcBef>
                <a:spcPts val="1600"/>
              </a:spcBef>
              <a:spcAft>
                <a:spcPts val="0"/>
              </a:spcAft>
              <a:buClr>
                <a:schemeClr val="dk2"/>
              </a:buClr>
              <a:buSzPts val="1100"/>
              <a:buFont typeface="Arial"/>
              <a:buNone/>
            </a:pPr>
            <a:r>
              <a:rPr lang="en-US" dirty="0" smtClean="0">
                <a:solidFill>
                  <a:schemeClr val="dk2"/>
                </a:solidFill>
              </a:rPr>
              <a:t>We include and encourage working group members from a variety of cultural heritage institution types and sizes. We have put out the calls for feedback through channels that are widely accessible, such as organizational and regional </a:t>
            </a:r>
            <a:r>
              <a:rPr lang="en-US" dirty="0" err="1" smtClean="0">
                <a:solidFill>
                  <a:schemeClr val="dk2"/>
                </a:solidFill>
              </a:rPr>
              <a:t>listservs</a:t>
            </a:r>
            <a:r>
              <a:rPr lang="en-US" dirty="0" smtClean="0">
                <a:solidFill>
                  <a:schemeClr val="dk2"/>
                </a:solidFill>
              </a:rPr>
              <a:t> and social media.  Anyone in BDAWG’s google group can participate in the group’s bimonthly meetings. Additionally, we are currently planning our first BDAWG Virtual Colloquium to be held on August 20</a:t>
            </a:r>
            <a:r>
              <a:rPr lang="en-US" baseline="30000" dirty="0" smtClean="0">
                <a:solidFill>
                  <a:schemeClr val="dk2"/>
                </a:solidFill>
              </a:rPr>
              <a:t>th</a:t>
            </a:r>
            <a:r>
              <a:rPr lang="en-US" dirty="0" smtClean="0">
                <a:solidFill>
                  <a:schemeClr val="dk2"/>
                </a:solidFill>
              </a:rPr>
              <a:t>.</a:t>
            </a:r>
          </a:p>
          <a:p>
            <a:pPr marL="0" lvl="0" indent="0" algn="l" rtl="0">
              <a:lnSpc>
                <a:spcPct val="115000"/>
              </a:lnSpc>
              <a:spcBef>
                <a:spcPts val="1600"/>
              </a:spcBef>
              <a:spcAft>
                <a:spcPts val="1200"/>
              </a:spcAft>
              <a:buNone/>
            </a:pPr>
            <a:r>
              <a:rPr lang="en-US" dirty="0" smtClean="0">
                <a:solidFill>
                  <a:schemeClr val="dk2"/>
                </a:solidFill>
              </a:rPr>
              <a:t>The group has made a concerted effort to document internal processes to help ensure continuity for current and future group members.  This includes documentation for transitioning co-leads.</a:t>
            </a:r>
          </a:p>
        </p:txBody>
      </p:sp>
    </p:spTree>
    <p:extLst>
      <p:ext uri="{BB962C8B-B14F-4D97-AF65-F5344CB8AC3E}">
        <p14:creationId xmlns:p14="http://schemas.microsoft.com/office/powerpoint/2010/main" val="40294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6694e981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6694e981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2"/>
              </a:buClr>
              <a:buSzPts val="1100"/>
              <a:buFont typeface="Arial"/>
              <a:buNone/>
            </a:pPr>
            <a:r>
              <a:rPr lang="en" sz="1200">
                <a:solidFill>
                  <a:schemeClr val="dk2"/>
                </a:solidFill>
              </a:rPr>
              <a:t>One principle of Archival is “Reflect throughout the research, development, and practice process in order to reinforce key archival values of trust and integrity.”  This relates to the inclusivity point on the Participatory slide I just covered and to Iterative design which I will discuss on the Research slide.</a:t>
            </a:r>
            <a:endParaRPr sz="1200">
              <a:solidFill>
                <a:schemeClr val="dk2"/>
              </a:solidFill>
            </a:endParaRPr>
          </a:p>
          <a:p>
            <a:pPr marL="0" lvl="0" indent="0" algn="l" rtl="0">
              <a:lnSpc>
                <a:spcPct val="115000"/>
              </a:lnSpc>
              <a:spcBef>
                <a:spcPts val="1600"/>
              </a:spcBef>
              <a:spcAft>
                <a:spcPts val="1600"/>
              </a:spcAft>
              <a:buClr>
                <a:schemeClr val="dk2"/>
              </a:buClr>
              <a:buSzPts val="1100"/>
              <a:buFont typeface="Arial"/>
              <a:buNone/>
            </a:pPr>
            <a:r>
              <a:rPr lang="en" sz="1200">
                <a:solidFill>
                  <a:schemeClr val="dk2"/>
                </a:solidFill>
                <a:latin typeface="Times New Roman"/>
                <a:ea typeface="Times New Roman"/>
                <a:cs typeface="Times New Roman"/>
                <a:sym typeface="Times New Roman"/>
              </a:rPr>
              <a:t>In all of BDAWG’s work we acknowledge and embrace that changes in archival skillsets, tools, and education do not follow a linear trajectory. For example, this is exactly why the Born-Digital Levels of Access document contains </a:t>
            </a:r>
            <a:r>
              <a:rPr lang="en" sz="1200" i="1">
                <a:solidFill>
                  <a:schemeClr val="dk2"/>
                </a:solidFill>
                <a:latin typeface="Times New Roman"/>
                <a:ea typeface="Times New Roman"/>
                <a:cs typeface="Times New Roman"/>
                <a:sym typeface="Times New Roman"/>
              </a:rPr>
              <a:t>tiered</a:t>
            </a:r>
            <a:r>
              <a:rPr lang="en" sz="1200">
                <a:solidFill>
                  <a:schemeClr val="dk2"/>
                </a:solidFill>
                <a:latin typeface="Times New Roman"/>
                <a:ea typeface="Times New Roman"/>
                <a:cs typeface="Times New Roman"/>
                <a:sym typeface="Times New Roman"/>
              </a:rPr>
              <a:t> levels of access; it is recognizing that organizations will be at different places in their born-digital access journeys, with different resources, infrastructure, and limitations.</a:t>
            </a:r>
            <a:endParaRPr sz="1200">
              <a:solidFill>
                <a:schemeClr val="dk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6694e981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6694e981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2"/>
              </a:buClr>
              <a:buSzPts val="1100"/>
              <a:buFont typeface="Arial"/>
              <a:buNone/>
            </a:pPr>
            <a:r>
              <a:rPr lang="en">
                <a:solidFill>
                  <a:schemeClr val="dk2"/>
                </a:solidFill>
              </a:rPr>
              <a:t>BDAWG’s belief in the importance of self reflection is exemplified in the work previously done by the Access Practices subgroup. They paused and realized the experiences of the group members are not all encompassing and thus asked users for feedback.</a:t>
            </a:r>
            <a:endParaRPr>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en">
                <a:solidFill>
                  <a:schemeClr val="dk2"/>
                </a:solidFill>
              </a:rPr>
              <a:t>Within the Levels of Access subgroup, we tried often to remind ourselves of this fact and then broaden the way we were thinking about a particular point or aspect.</a:t>
            </a:r>
            <a:endParaRPr>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en">
                <a:solidFill>
                  <a:schemeClr val="dk2"/>
                </a:solidFill>
              </a:rPr>
              <a:t>The Levels of Access document went through multiple iterations during its creation, each incorporating feedback from either the other BDAWG subgroup members or the archival community.</a:t>
            </a:r>
            <a:endParaRPr>
              <a:solidFill>
                <a:schemeClr val="dk2"/>
              </a:solidFill>
            </a:endParaRPr>
          </a:p>
          <a:p>
            <a:pPr marL="0" lvl="0" indent="0" algn="l" rtl="0">
              <a:lnSpc>
                <a:spcPct val="115000"/>
              </a:lnSpc>
              <a:spcBef>
                <a:spcPts val="1200"/>
              </a:spcBef>
              <a:spcAft>
                <a:spcPts val="0"/>
              </a:spcAft>
              <a:buClr>
                <a:schemeClr val="dk2"/>
              </a:buClr>
              <a:buSzPts val="1100"/>
              <a:buFont typeface="Arial"/>
              <a:buNone/>
            </a:pPr>
            <a:r>
              <a:rPr lang="en">
                <a:solidFill>
                  <a:schemeClr val="dk2"/>
                </a:solidFill>
              </a:rPr>
              <a:t>The Access Practices group tried to diversify its ways of knowing by conducting a traditional survey but also leading sessions to solicit feedback at DLF</a:t>
            </a:r>
            <a:r>
              <a:rPr lang="en" b="1">
                <a:solidFill>
                  <a:schemeClr val="dk2"/>
                </a:solidFill>
              </a:rPr>
              <a:t> </a:t>
            </a:r>
            <a:r>
              <a:rPr lang="en">
                <a:solidFill>
                  <a:schemeClr val="dk2"/>
                </a:solidFill>
              </a:rPr>
              <a:t>and BitCurator events. </a:t>
            </a:r>
            <a:endParaRPr>
              <a:solidFill>
                <a:schemeClr val="dk2"/>
              </a:solidFill>
            </a:endParaRPr>
          </a:p>
          <a:p>
            <a:pPr marL="0" lvl="0" indent="0" algn="l" rtl="0">
              <a:lnSpc>
                <a:spcPct val="115000"/>
              </a:lnSpc>
              <a:spcBef>
                <a:spcPts val="1200"/>
              </a:spcBef>
              <a:spcAft>
                <a:spcPts val="1200"/>
              </a:spcAft>
              <a:buClr>
                <a:schemeClr val="dk2"/>
              </a:buClr>
              <a:buSzPts val="1100"/>
              <a:buFont typeface="Arial"/>
              <a:buNone/>
            </a:pPr>
            <a:r>
              <a:rPr lang="en">
                <a:solidFill>
                  <a:schemeClr val="dk2"/>
                </a:solidFill>
              </a:rPr>
              <a:t>Additionally,</a:t>
            </a:r>
            <a:r>
              <a:rPr lang="en" b="1">
                <a:solidFill>
                  <a:schemeClr val="dk2"/>
                </a:solidFill>
              </a:rPr>
              <a:t> </a:t>
            </a:r>
            <a:r>
              <a:rPr lang="en">
                <a:solidFill>
                  <a:schemeClr val="dk2"/>
                </a:solidFill>
              </a:rPr>
              <a:t>our research agendas have been informed by communities beyond the boundaries of any single professional organization; our BDAWG members belong to multiple organizations.  We have worked to spread information about the group and its projects through multiple professional organizations not just our home one.  For example, we are here speaking to you now at the SAA research forum.</a:t>
            </a:r>
            <a:endParaRPr>
              <a:solidFill>
                <a:schemeClr val="dk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6694e981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6694e981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2"/>
              </a:buClr>
              <a:buSzPts val="1100"/>
              <a:buFont typeface="Arial"/>
              <a:buNone/>
            </a:pPr>
            <a:r>
              <a:rPr lang="en">
                <a:solidFill>
                  <a:schemeClr val="dk1"/>
                </a:solidFill>
              </a:rPr>
              <a:t>Development within this framework calls for a focus on translating research results directly and quickly into practice. BDAWG has recognized a need to assess if and how people are using the Levels of Access document and is currently thinking about how to best do this.</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By aligning with the Digital Library Federation, we are nurturing agile professional organizations that facilitate ad hoc groups like BDAWG and communities of practice.  Even though the DLF hasn’t had a strong history of archival work, we decided to situate ourselves there because they do facilitate ad hoc groups well and there was a low barrier to entry for the first coordinators.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c3c1bc13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c3c1bc13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c1bc13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c3c1bc13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2"/>
              </a:buClr>
              <a:buSzPts val="1100"/>
              <a:buFont typeface="Arial"/>
              <a:buNone/>
            </a:pPr>
            <a:r>
              <a:rPr lang="en" sz="1200">
                <a:solidFill>
                  <a:schemeClr val="dk1"/>
                </a:solidFill>
              </a:rPr>
              <a:t>For those of you not familiar with the Digital Library Federation, they have a pretty decentralized working group structure. We are one of 12 active working groups, and we’re excited to have 5 streams of work going at the moment.</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osf.io/hqmy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commons.wikimedia.org/wiki/File:Labyrinth_Maze_(PSF).png" TargetMode="External"/><Relationship Id="rId5" Type="http://schemas.openxmlformats.org/officeDocument/2006/relationships/image" Target="../media/image5.png"/><Relationship Id="rId4" Type="http://schemas.openxmlformats.org/officeDocument/2006/relationships/hyperlink" Target="https://tinyurl.com/BDAWGG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obourna18@ecu.edu" TargetMode="External"/><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unsplash.com/s/photos/hiding-animal?utm_source=unsplash&amp;utm_medium=referral&amp;utm_content=creditCopyText" TargetMode="External"/><Relationship Id="rId5" Type="http://schemas.openxmlformats.org/officeDocument/2006/relationships/hyperlink" Target="https://unsplash.com/@photoholgic?utm_source=unsplash&amp;utm_medium=referral&amp;utm_content=creditCopyText" TargetMode="External"/><Relationship Id="rId4" Type="http://schemas.openxmlformats.org/officeDocument/2006/relationships/hyperlink" Target="mailto:jess.farrell@educopi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File:Running_people_during_marathon.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219858" y="301050"/>
            <a:ext cx="8520600" cy="20526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endParaRPr sz="2100">
              <a:latin typeface="Montserrat"/>
              <a:ea typeface="Montserrat"/>
              <a:cs typeface="Montserrat"/>
              <a:sym typeface="Montserrat"/>
            </a:endParaRPr>
          </a:p>
          <a:p>
            <a:pPr marL="0" lvl="0" indent="0" algn="ctr" rtl="0">
              <a:lnSpc>
                <a:spcPct val="115000"/>
              </a:lnSpc>
              <a:spcBef>
                <a:spcPts val="1200"/>
              </a:spcBef>
              <a:spcAft>
                <a:spcPts val="0"/>
              </a:spcAft>
              <a:buNone/>
            </a:pPr>
            <a:r>
              <a:rPr lang="en" sz="2100">
                <a:latin typeface="Montserrat"/>
                <a:ea typeface="Montserrat"/>
                <a:cs typeface="Montserrat"/>
                <a:sym typeface="Montserrat"/>
              </a:rPr>
              <a:t>Participatory Archival Research and Development in Action: </a:t>
            </a:r>
            <a:endParaRPr sz="2100">
              <a:latin typeface="Montserrat"/>
              <a:ea typeface="Montserrat"/>
              <a:cs typeface="Montserrat"/>
              <a:sym typeface="Montserrat"/>
            </a:endParaRPr>
          </a:p>
          <a:p>
            <a:pPr marL="0" lvl="0" indent="0" algn="ctr" rtl="0">
              <a:lnSpc>
                <a:spcPct val="115000"/>
              </a:lnSpc>
              <a:spcBef>
                <a:spcPts val="1200"/>
              </a:spcBef>
              <a:spcAft>
                <a:spcPts val="0"/>
              </a:spcAft>
              <a:buClr>
                <a:schemeClr val="dk1"/>
              </a:buClr>
              <a:buSzPts val="1100"/>
              <a:buFont typeface="Arial"/>
              <a:buNone/>
            </a:pPr>
            <a:r>
              <a:rPr lang="en" sz="2100">
                <a:latin typeface="Montserrat"/>
                <a:ea typeface="Montserrat"/>
                <a:cs typeface="Montserrat"/>
                <a:sym typeface="Montserrat"/>
              </a:rPr>
              <a:t>Updates from DLF’s BDAWG</a:t>
            </a:r>
            <a:endParaRPr sz="2100">
              <a:latin typeface="Montserrat"/>
              <a:ea typeface="Montserrat"/>
              <a:cs typeface="Montserrat"/>
              <a:sym typeface="Montserrat"/>
            </a:endParaRPr>
          </a:p>
          <a:p>
            <a:pPr marL="0" lvl="0" indent="0" algn="ctr" rtl="0">
              <a:spcBef>
                <a:spcPts val="1200"/>
              </a:spcBef>
              <a:spcAft>
                <a:spcPts val="0"/>
              </a:spcAft>
              <a:buNone/>
            </a:pPr>
            <a:endParaRPr/>
          </a:p>
        </p:txBody>
      </p:sp>
      <p:sp>
        <p:nvSpPr>
          <p:cNvPr id="59" name="Google Shape;59;p13"/>
          <p:cNvSpPr txBox="1">
            <a:spLocks noGrp="1"/>
          </p:cNvSpPr>
          <p:nvPr>
            <p:ph type="subTitle" idx="1"/>
          </p:nvPr>
        </p:nvSpPr>
        <p:spPr>
          <a:xfrm>
            <a:off x="129975" y="31871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400" b="1">
                <a:solidFill>
                  <a:schemeClr val="dk1"/>
                </a:solidFill>
                <a:latin typeface="Montserrat"/>
                <a:ea typeface="Montserrat"/>
                <a:cs typeface="Montserrat"/>
                <a:sym typeface="Montserrat"/>
              </a:rPr>
              <a:t>Alston Cobourn, East Carolina University  </a:t>
            </a:r>
            <a:endParaRPr sz="14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400" b="1">
                <a:solidFill>
                  <a:schemeClr val="dk1"/>
                </a:solidFill>
                <a:latin typeface="Montserrat"/>
                <a:ea typeface="Montserrat"/>
                <a:cs typeface="Montserrat"/>
                <a:sym typeface="Montserrat"/>
              </a:rPr>
              <a:t>Jess Farrell, Educopia Institute</a:t>
            </a:r>
            <a:endParaRPr>
              <a:latin typeface="Montserrat"/>
              <a:ea typeface="Montserrat"/>
              <a:cs typeface="Montserrat"/>
              <a:sym typeface="Montserrat"/>
            </a:endParaRPr>
          </a:p>
        </p:txBody>
      </p:sp>
      <p:pic>
        <p:nvPicPr>
          <p:cNvPr id="60" name="Google Shape;60;p13"/>
          <p:cNvPicPr preferRelativeResize="0"/>
          <p:nvPr/>
        </p:nvPicPr>
        <p:blipFill>
          <a:blip r:embed="rId3">
            <a:alphaModFix/>
          </a:blip>
          <a:stretch>
            <a:fillRect/>
          </a:stretch>
        </p:blipFill>
        <p:spPr>
          <a:xfrm>
            <a:off x="219838" y="4040000"/>
            <a:ext cx="1258748" cy="647401"/>
          </a:xfrm>
          <a:prstGeom prst="rect">
            <a:avLst/>
          </a:prstGeom>
          <a:noFill/>
          <a:ln>
            <a:noFill/>
          </a:ln>
        </p:spPr>
      </p:pic>
      <p:pic>
        <p:nvPicPr>
          <p:cNvPr id="61" name="Google Shape;61;p13"/>
          <p:cNvPicPr preferRelativeResize="0"/>
          <p:nvPr/>
        </p:nvPicPr>
        <p:blipFill>
          <a:blip r:embed="rId4">
            <a:alphaModFix/>
          </a:blip>
          <a:stretch>
            <a:fillRect/>
          </a:stretch>
        </p:blipFill>
        <p:spPr>
          <a:xfrm>
            <a:off x="1775750" y="3963450"/>
            <a:ext cx="1618550" cy="64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p:nvPr/>
        </p:nvSpPr>
        <p:spPr>
          <a:xfrm>
            <a:off x="1148100" y="2219675"/>
            <a:ext cx="7179600" cy="26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300">
                <a:highlight>
                  <a:schemeClr val="dk1"/>
                </a:highlight>
                <a:latin typeface="Montserrat"/>
                <a:ea typeface="Montserrat"/>
                <a:cs typeface="Montserrat"/>
                <a:sym typeface="Montserrat"/>
              </a:rPr>
              <a:t>Donor Relations</a:t>
            </a:r>
            <a:endParaRPr sz="2300">
              <a:highlight>
                <a:schemeClr val="dk1"/>
              </a:highlight>
              <a:latin typeface="Montserrat"/>
              <a:ea typeface="Montserrat"/>
              <a:cs typeface="Montserrat"/>
              <a:sym typeface="Montserrat"/>
            </a:endParaRPr>
          </a:p>
        </p:txBody>
      </p:sp>
      <p:sp>
        <p:nvSpPr>
          <p:cNvPr id="133" name="Google Shape;133;p22"/>
          <p:cNvSpPr txBox="1">
            <a:spLocks noGrp="1"/>
          </p:cNvSpPr>
          <p:nvPr>
            <p:ph type="subTitle" idx="1"/>
          </p:nvPr>
        </p:nvSpPr>
        <p:spPr>
          <a:xfrm>
            <a:off x="304650" y="739325"/>
            <a:ext cx="4178100" cy="336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Goal:</a:t>
            </a:r>
            <a:r>
              <a:rPr lang="en" sz="1700">
                <a:latin typeface="Montserrat"/>
                <a:ea typeface="Montserrat"/>
                <a:cs typeface="Montserrat"/>
                <a:sym typeface="Montserrat"/>
              </a:rPr>
              <a:t> develop some resource(s) for managing remote donor relations and acquisitions</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Current Work:</a:t>
            </a:r>
            <a:r>
              <a:rPr lang="en" sz="1700">
                <a:latin typeface="Montserrat"/>
                <a:ea typeface="Montserrat"/>
                <a:cs typeface="Montserrat"/>
                <a:sym typeface="Montserrat"/>
              </a:rPr>
              <a:t> Annotated bibliography; recruiting members; planning a forum to discuss this topic </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Release date: </a:t>
            </a:r>
            <a:r>
              <a:rPr lang="en" sz="1700">
                <a:latin typeface="Montserrat"/>
                <a:ea typeface="Montserrat"/>
                <a:cs typeface="Montserrat"/>
                <a:sym typeface="Montserrat"/>
              </a:rPr>
              <a:t>Look out for the release of the bibliography in the next few weeks!</a:t>
            </a:r>
            <a:endParaRPr sz="17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818550" y="439700"/>
            <a:ext cx="4045200" cy="74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latin typeface="Montserrat"/>
                <a:ea typeface="Montserrat"/>
                <a:cs typeface="Montserrat"/>
                <a:sym typeface="Montserrat"/>
              </a:rPr>
              <a:t>Legal Due Diligence</a:t>
            </a:r>
            <a:endParaRPr sz="2300">
              <a:latin typeface="Montserrat"/>
              <a:ea typeface="Montserrat"/>
              <a:cs typeface="Montserrat"/>
              <a:sym typeface="Montserrat"/>
            </a:endParaRPr>
          </a:p>
        </p:txBody>
      </p:sp>
      <p:sp>
        <p:nvSpPr>
          <p:cNvPr id="139" name="Google Shape;139;p23"/>
          <p:cNvSpPr txBox="1">
            <a:spLocks noGrp="1"/>
          </p:cNvSpPr>
          <p:nvPr>
            <p:ph type="subTitle" idx="1"/>
          </p:nvPr>
        </p:nvSpPr>
        <p:spPr>
          <a:xfrm>
            <a:off x="304650" y="739325"/>
            <a:ext cx="4178100" cy="336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Goal:</a:t>
            </a:r>
            <a:r>
              <a:rPr lang="en" sz="1700">
                <a:latin typeface="Montserrat"/>
                <a:ea typeface="Montserrat"/>
                <a:cs typeface="Montserrat"/>
                <a:sym typeface="Montserrat"/>
              </a:rPr>
              <a:t> create a resource that helps practitioners understand what steps are needed to provide low-risk access</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Current Work:</a:t>
            </a:r>
            <a:r>
              <a:rPr lang="en" sz="1700">
                <a:latin typeface="Montserrat"/>
                <a:ea typeface="Montserrat"/>
                <a:cs typeface="Montserrat"/>
                <a:sym typeface="Montserrat"/>
              </a:rPr>
              <a:t> peer review on our research so far (10 areas) </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Potential output:</a:t>
            </a:r>
            <a:r>
              <a:rPr lang="en" sz="1700">
                <a:latin typeface="Montserrat"/>
                <a:ea typeface="Montserrat"/>
                <a:cs typeface="Montserrat"/>
                <a:sym typeface="Montserrat"/>
              </a:rPr>
              <a:t> A flow chart with links out to the research we feel adds to the conversation</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Release date: </a:t>
            </a:r>
            <a:r>
              <a:rPr lang="en" sz="1700">
                <a:latin typeface="Montserrat"/>
                <a:ea typeface="Montserrat"/>
                <a:cs typeface="Montserrat"/>
                <a:sym typeface="Montserrat"/>
              </a:rPr>
              <a:t>unknown</a:t>
            </a:r>
            <a:endParaRPr sz="1700">
              <a:latin typeface="Montserrat"/>
              <a:ea typeface="Montserrat"/>
              <a:cs typeface="Montserrat"/>
              <a:sym typeface="Montserrat"/>
            </a:endParaRPr>
          </a:p>
        </p:txBody>
      </p:sp>
      <p:sp>
        <p:nvSpPr>
          <p:cNvPr id="140" name="Google Shape;140;p23"/>
          <p:cNvSpPr txBox="1">
            <a:spLocks noGrp="1"/>
          </p:cNvSpPr>
          <p:nvPr>
            <p:ph type="subTitle" idx="1"/>
          </p:nvPr>
        </p:nvSpPr>
        <p:spPr>
          <a:xfrm>
            <a:off x="4818550" y="1218350"/>
            <a:ext cx="4178100" cy="336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Attorney-client privilege</a:t>
            </a:r>
            <a:endParaRPr sz="1700" b="1">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Copyright</a:t>
            </a:r>
            <a:endParaRPr sz="1700" b="1">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FERPA and HIPPA</a:t>
            </a:r>
            <a:endParaRPr sz="1700" b="1">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GDPR</a:t>
            </a:r>
            <a:endParaRPr sz="1700" b="1">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Terms of service</a:t>
            </a:r>
            <a:endParaRPr sz="1700" b="1">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b="1">
                <a:latin typeface="Montserrat"/>
                <a:ea typeface="Montserrat"/>
                <a:cs typeface="Montserrat"/>
                <a:sym typeface="Montserrat"/>
              </a:rPr>
              <a:t>PII</a:t>
            </a:r>
            <a:endParaRPr sz="1700" b="1">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a:latin typeface="Montserrat"/>
                <a:ea typeface="Montserrat"/>
                <a:cs typeface="Montserrat"/>
                <a:sym typeface="Montserrat"/>
              </a:rPr>
              <a:t>Privacy</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a:latin typeface="Montserrat"/>
                <a:ea typeface="Montserrat"/>
                <a:cs typeface="Montserrat"/>
                <a:sym typeface="Montserrat"/>
              </a:rPr>
              <a:t>Cultural sensitivity</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a:latin typeface="Montserrat"/>
                <a:ea typeface="Montserrat"/>
                <a:cs typeface="Montserrat"/>
                <a:sym typeface="Montserrat"/>
              </a:rPr>
              <a:t>Donor restrictions</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AutoNum type="arabicPeriod"/>
            </a:pPr>
            <a:r>
              <a:rPr lang="en" sz="1700">
                <a:latin typeface="Montserrat"/>
                <a:ea typeface="Montserrat"/>
                <a:cs typeface="Montserrat"/>
                <a:sym typeface="Montserrat"/>
              </a:rPr>
              <a:t>Institutionally mandated confidentiality</a:t>
            </a:r>
            <a:endParaRPr sz="17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5017900" y="2051850"/>
            <a:ext cx="3636300" cy="1039800"/>
          </a:xfrm>
          <a:prstGeom prst="rect">
            <a:avLst/>
          </a:prstGeom>
        </p:spPr>
        <p:txBody>
          <a:bodyPr spcFirstLastPara="1" wrap="square" lIns="91425" tIns="91425" rIns="91425" bIns="91425" anchor="b" anchorCtr="0">
            <a:noAutofit/>
          </a:bodyPr>
          <a:lstStyle/>
          <a:p>
            <a:pPr marL="0" marR="0" lvl="0" indent="0" algn="l" rtl="0">
              <a:lnSpc>
                <a:spcPct val="115000"/>
              </a:lnSpc>
              <a:spcBef>
                <a:spcPts val="0"/>
              </a:spcBef>
              <a:spcAft>
                <a:spcPts val="1600"/>
              </a:spcAft>
              <a:buNone/>
            </a:pPr>
            <a:r>
              <a:rPr lang="en" sz="2300">
                <a:latin typeface="Montserrat"/>
                <a:ea typeface="Montserrat"/>
                <a:cs typeface="Montserrat"/>
                <a:sym typeface="Montserrat"/>
              </a:rPr>
              <a:t>Access Values</a:t>
            </a:r>
            <a:endParaRPr sz="2300">
              <a:latin typeface="Montserrat"/>
              <a:ea typeface="Montserrat"/>
              <a:cs typeface="Montserrat"/>
              <a:sym typeface="Montserrat"/>
            </a:endParaRPr>
          </a:p>
        </p:txBody>
      </p:sp>
      <p:sp>
        <p:nvSpPr>
          <p:cNvPr id="146" name="Google Shape;146;p24"/>
          <p:cNvSpPr txBox="1">
            <a:spLocks noGrp="1"/>
          </p:cNvSpPr>
          <p:nvPr>
            <p:ph type="subTitle" idx="1"/>
          </p:nvPr>
        </p:nvSpPr>
        <p:spPr>
          <a:xfrm>
            <a:off x="236575" y="647300"/>
            <a:ext cx="4045200" cy="14286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Montserrat"/>
              <a:buAutoNum type="arabicPeriod"/>
            </a:pPr>
            <a:r>
              <a:rPr lang="en" sz="1700" b="1">
                <a:solidFill>
                  <a:srgbClr val="000000"/>
                </a:solidFill>
                <a:latin typeface="Montserrat"/>
                <a:ea typeface="Montserrat"/>
                <a:cs typeface="Montserrat"/>
                <a:sym typeface="Montserrat"/>
              </a:rPr>
              <a:t>Goal: </a:t>
            </a:r>
            <a:r>
              <a:rPr lang="en" sz="1700">
                <a:solidFill>
                  <a:srgbClr val="000000"/>
                </a:solidFill>
                <a:latin typeface="Montserrat"/>
                <a:ea typeface="Montserrat"/>
                <a:cs typeface="Montserrat"/>
                <a:sym typeface="Montserrat"/>
              </a:rPr>
              <a:t>Set forth a values statement for BDAWG for how we approach our work</a:t>
            </a:r>
            <a:endParaRPr sz="1700">
              <a:solidFill>
                <a:srgbClr val="000000"/>
              </a:solidFill>
              <a:latin typeface="Montserrat"/>
              <a:ea typeface="Montserrat"/>
              <a:cs typeface="Montserrat"/>
              <a:sym typeface="Montserrat"/>
            </a:endParaRPr>
          </a:p>
          <a:p>
            <a:pPr marL="457200" lvl="0" indent="-336550" algn="l" rtl="0">
              <a:spcBef>
                <a:spcPts val="0"/>
              </a:spcBef>
              <a:spcAft>
                <a:spcPts val="0"/>
              </a:spcAft>
              <a:buClr>
                <a:srgbClr val="000000"/>
              </a:buClr>
              <a:buSzPts val="1700"/>
              <a:buFont typeface="Montserrat"/>
              <a:buAutoNum type="arabicPeriod"/>
            </a:pPr>
            <a:r>
              <a:rPr lang="en" sz="1700" b="1">
                <a:solidFill>
                  <a:srgbClr val="000000"/>
                </a:solidFill>
                <a:latin typeface="Montserrat"/>
                <a:ea typeface="Montserrat"/>
                <a:cs typeface="Montserrat"/>
                <a:sym typeface="Montserrat"/>
              </a:rPr>
              <a:t>Release date:</a:t>
            </a:r>
            <a:r>
              <a:rPr lang="en" sz="1700">
                <a:solidFill>
                  <a:srgbClr val="000000"/>
                </a:solidFill>
                <a:latin typeface="Montserrat"/>
                <a:ea typeface="Montserrat"/>
                <a:cs typeface="Montserrat"/>
                <a:sym typeface="Montserrat"/>
              </a:rPr>
              <a:t> Summer 2020</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844350" y="302450"/>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latin typeface="Montserrat"/>
                <a:ea typeface="Montserrat"/>
                <a:cs typeface="Montserrat"/>
                <a:sym typeface="Montserrat"/>
              </a:rPr>
              <a:t>Documenting Access Methods</a:t>
            </a:r>
            <a:endParaRPr sz="2300">
              <a:latin typeface="Montserrat"/>
              <a:ea typeface="Montserrat"/>
              <a:cs typeface="Montserrat"/>
              <a:sym typeface="Montserrat"/>
            </a:endParaRPr>
          </a:p>
        </p:txBody>
      </p:sp>
      <p:sp>
        <p:nvSpPr>
          <p:cNvPr id="152" name="Google Shape;152;p25"/>
          <p:cNvSpPr txBox="1"/>
          <p:nvPr/>
        </p:nvSpPr>
        <p:spPr>
          <a:xfrm>
            <a:off x="253300" y="887850"/>
            <a:ext cx="4045200" cy="3367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ontserrat"/>
              <a:buChar char="●"/>
            </a:pPr>
            <a:r>
              <a:rPr lang="en" sz="1800" b="1">
                <a:latin typeface="Montserrat"/>
                <a:ea typeface="Montserrat"/>
                <a:cs typeface="Montserrat"/>
                <a:sym typeface="Montserrat"/>
              </a:rPr>
              <a:t>Goal: </a:t>
            </a:r>
            <a:r>
              <a:rPr lang="en" sz="1800">
                <a:latin typeface="Montserrat"/>
                <a:ea typeface="Montserrat"/>
                <a:cs typeface="Montserrat"/>
                <a:sym typeface="Montserrat"/>
              </a:rPr>
              <a:t>explore what elements institutions could include in a useful access policy statement</a:t>
            </a:r>
            <a:endParaRPr sz="1800">
              <a:latin typeface="Montserrat"/>
              <a:ea typeface="Montserrat"/>
              <a:cs typeface="Montserrat"/>
              <a:sym typeface="Montserrat"/>
            </a:endParaRPr>
          </a:p>
          <a:p>
            <a:pPr marL="457200" lvl="0" indent="-342900" algn="l" rtl="0">
              <a:lnSpc>
                <a:spcPct val="115000"/>
              </a:lnSpc>
              <a:spcBef>
                <a:spcPts val="0"/>
              </a:spcBef>
              <a:spcAft>
                <a:spcPts val="0"/>
              </a:spcAft>
              <a:buSzPts val="1800"/>
              <a:buFont typeface="Montserrat"/>
              <a:buChar char="●"/>
            </a:pPr>
            <a:r>
              <a:rPr lang="en" sz="1800">
                <a:latin typeface="Montserrat"/>
                <a:ea typeface="Montserrat"/>
                <a:cs typeface="Montserrat"/>
                <a:sym typeface="Montserrat"/>
              </a:rPr>
              <a:t>Requested feedback from larger subgroup on first draft</a:t>
            </a:r>
            <a:endParaRPr sz="1800">
              <a:latin typeface="Montserrat"/>
              <a:ea typeface="Montserrat"/>
              <a:cs typeface="Montserrat"/>
              <a:sym typeface="Montserrat"/>
            </a:endParaRPr>
          </a:p>
          <a:p>
            <a:pPr marL="457200" lvl="0" indent="-342900" algn="l" rtl="0">
              <a:lnSpc>
                <a:spcPct val="115000"/>
              </a:lnSpc>
              <a:spcBef>
                <a:spcPts val="0"/>
              </a:spcBef>
              <a:spcAft>
                <a:spcPts val="0"/>
              </a:spcAft>
              <a:buSzPts val="1800"/>
              <a:buFont typeface="Montserrat"/>
              <a:buChar char="●"/>
            </a:pPr>
            <a:r>
              <a:rPr lang="en" sz="1800" b="1">
                <a:latin typeface="Montserrat"/>
                <a:ea typeface="Montserrat"/>
                <a:cs typeface="Montserrat"/>
                <a:sym typeface="Montserrat"/>
              </a:rPr>
              <a:t>Current work: </a:t>
            </a:r>
            <a:r>
              <a:rPr lang="en" sz="1800">
                <a:latin typeface="Montserrat"/>
                <a:ea typeface="Montserrat"/>
                <a:cs typeface="Montserrat"/>
                <a:sym typeface="Montserrat"/>
              </a:rPr>
              <a:t>Refining draft</a:t>
            </a:r>
            <a:endParaRPr sz="1800">
              <a:latin typeface="Montserrat"/>
              <a:ea typeface="Montserrat"/>
              <a:cs typeface="Montserrat"/>
              <a:sym typeface="Montserrat"/>
            </a:endParaRPr>
          </a:p>
        </p:txBody>
      </p:sp>
      <p:sp>
        <p:nvSpPr>
          <p:cNvPr id="153" name="Google Shape;153;p25"/>
          <p:cNvSpPr txBox="1"/>
          <p:nvPr/>
        </p:nvSpPr>
        <p:spPr>
          <a:xfrm>
            <a:off x="5143750" y="2399950"/>
            <a:ext cx="3453300" cy="9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Montserrat"/>
                <a:ea typeface="Montserrat"/>
                <a:cs typeface="Montserrat"/>
                <a:sym typeface="Montserrat"/>
              </a:rPr>
              <a:t>Framework sub-subgroup</a:t>
            </a:r>
            <a:endParaRPr sz="1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4844350" y="302450"/>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latin typeface="Montserrat"/>
                <a:ea typeface="Montserrat"/>
                <a:cs typeface="Montserrat"/>
                <a:sym typeface="Montserrat"/>
              </a:rPr>
              <a:t>Documenting Access Methods</a:t>
            </a:r>
            <a:endParaRPr sz="2300">
              <a:latin typeface="Montserrat"/>
              <a:ea typeface="Montserrat"/>
              <a:cs typeface="Montserrat"/>
              <a:sym typeface="Montserrat"/>
            </a:endParaRPr>
          </a:p>
        </p:txBody>
      </p:sp>
      <p:sp>
        <p:nvSpPr>
          <p:cNvPr id="159" name="Google Shape;159;p26"/>
          <p:cNvSpPr txBox="1"/>
          <p:nvPr/>
        </p:nvSpPr>
        <p:spPr>
          <a:xfrm>
            <a:off x="253300" y="887850"/>
            <a:ext cx="4318800" cy="3367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Montserrat"/>
              <a:buChar char="●"/>
            </a:pPr>
            <a:r>
              <a:rPr lang="en" sz="1800" b="1">
                <a:solidFill>
                  <a:schemeClr val="dk2"/>
                </a:solidFill>
                <a:latin typeface="Montserrat"/>
                <a:ea typeface="Montserrat"/>
                <a:cs typeface="Montserrat"/>
                <a:sym typeface="Montserrat"/>
              </a:rPr>
              <a:t>Goal:</a:t>
            </a:r>
            <a:r>
              <a:rPr lang="en" sz="1800">
                <a:solidFill>
                  <a:schemeClr val="dk2"/>
                </a:solidFill>
                <a:latin typeface="Montserrat"/>
                <a:ea typeface="Montserrat"/>
                <a:cs typeface="Montserrat"/>
                <a:sym typeface="Montserrat"/>
              </a:rPr>
              <a:t> Categorize and point to existing documentation; </a:t>
            </a:r>
            <a:endParaRPr sz="1800">
              <a:solidFill>
                <a:schemeClr val="dk2"/>
              </a:solidFill>
              <a:latin typeface="Montserrat"/>
              <a:ea typeface="Montserrat"/>
              <a:cs typeface="Montserrat"/>
              <a:sym typeface="Montserrat"/>
            </a:endParaRPr>
          </a:p>
          <a:p>
            <a:pPr marL="457200" lvl="0" indent="0" algn="l" rtl="0">
              <a:spcBef>
                <a:spcPts val="0"/>
              </a:spcBef>
              <a:spcAft>
                <a:spcPts val="0"/>
              </a:spcAft>
              <a:buNone/>
            </a:pPr>
            <a:endParaRPr sz="1800">
              <a:solidFill>
                <a:schemeClr val="dk2"/>
              </a:solidFill>
              <a:latin typeface="Montserrat"/>
              <a:ea typeface="Montserrat"/>
              <a:cs typeface="Montserrat"/>
              <a:sym typeface="Montserrat"/>
            </a:endParaRPr>
          </a:p>
          <a:p>
            <a:pPr marL="457200" lvl="0" indent="-342900" algn="l" rtl="0">
              <a:spcBef>
                <a:spcPts val="0"/>
              </a:spcBef>
              <a:spcAft>
                <a:spcPts val="0"/>
              </a:spcAft>
              <a:buClr>
                <a:schemeClr val="dk2"/>
              </a:buClr>
              <a:buSzPts val="1800"/>
              <a:buFont typeface="Montserrat"/>
              <a:buChar char="●"/>
            </a:pPr>
            <a:r>
              <a:rPr lang="en" sz="1800" b="1">
                <a:solidFill>
                  <a:schemeClr val="dk2"/>
                </a:solidFill>
                <a:latin typeface="Montserrat"/>
                <a:ea typeface="Montserrat"/>
                <a:cs typeface="Montserrat"/>
                <a:sym typeface="Montserrat"/>
              </a:rPr>
              <a:t>Current work: </a:t>
            </a:r>
            <a:r>
              <a:rPr lang="en" sz="1800">
                <a:solidFill>
                  <a:schemeClr val="dk2"/>
                </a:solidFill>
                <a:latin typeface="Montserrat"/>
                <a:ea typeface="Montserrat"/>
                <a:cs typeface="Montserrat"/>
                <a:sym typeface="Montserrat"/>
              </a:rPr>
              <a:t>Prototyping form to populate spreadsheet</a:t>
            </a:r>
            <a:endParaRPr sz="1800">
              <a:latin typeface="Montserrat"/>
              <a:ea typeface="Montserrat"/>
              <a:cs typeface="Montserrat"/>
              <a:sym typeface="Montserrat"/>
            </a:endParaRPr>
          </a:p>
        </p:txBody>
      </p:sp>
      <p:sp>
        <p:nvSpPr>
          <p:cNvPr id="160" name="Google Shape;160;p26"/>
          <p:cNvSpPr txBox="1"/>
          <p:nvPr/>
        </p:nvSpPr>
        <p:spPr>
          <a:xfrm>
            <a:off x="5143750" y="2399950"/>
            <a:ext cx="3453300" cy="92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Montserrat"/>
                <a:ea typeface="Montserrat"/>
                <a:cs typeface="Montserrat"/>
                <a:sym typeface="Montserrat"/>
              </a:rPr>
              <a:t>Pointer sub-subgroup</a:t>
            </a:r>
            <a:endParaRPr sz="18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p:nvPr/>
        </p:nvSpPr>
        <p:spPr>
          <a:xfrm>
            <a:off x="0" y="203850"/>
            <a:ext cx="4666500" cy="4735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SzPts val="1800"/>
              <a:buFont typeface="Montserrat"/>
              <a:buChar char="●"/>
            </a:pPr>
            <a:r>
              <a:rPr lang="en" sz="1800" b="1">
                <a:latin typeface="Montserrat"/>
                <a:ea typeface="Montserrat"/>
                <a:cs typeface="Montserrat"/>
                <a:sym typeface="Montserrat"/>
              </a:rPr>
              <a:t>Goal:</a:t>
            </a:r>
            <a:r>
              <a:rPr lang="en" sz="1800">
                <a:latin typeface="Montserrat"/>
                <a:ea typeface="Montserrat"/>
                <a:cs typeface="Montserrat"/>
                <a:sym typeface="Montserrat"/>
              </a:rPr>
              <a:t> define what 'ideal' access means; provide recommendations on how to create and implement ideal access systems in different contexts.</a:t>
            </a:r>
            <a:endParaRPr sz="1800">
              <a:latin typeface="Montserrat"/>
              <a:ea typeface="Montserrat"/>
              <a:cs typeface="Montserrat"/>
              <a:sym typeface="Montserrat"/>
            </a:endParaRPr>
          </a:p>
          <a:p>
            <a:pPr marL="457200" lvl="0" indent="-342900" algn="l" rtl="0">
              <a:lnSpc>
                <a:spcPct val="115000"/>
              </a:lnSpc>
              <a:spcBef>
                <a:spcPts val="0"/>
              </a:spcBef>
              <a:spcAft>
                <a:spcPts val="0"/>
              </a:spcAft>
              <a:buSzPts val="1800"/>
              <a:buFont typeface="Montserrat"/>
              <a:buChar char="●"/>
            </a:pPr>
            <a:r>
              <a:rPr lang="en" sz="1800" b="1">
                <a:latin typeface="Montserrat"/>
                <a:ea typeface="Montserrat"/>
                <a:cs typeface="Montserrat"/>
                <a:sym typeface="Montserrat"/>
              </a:rPr>
              <a:t>Current work: </a:t>
            </a:r>
            <a:endParaRPr sz="1800" b="1">
              <a:latin typeface="Montserrat"/>
              <a:ea typeface="Montserrat"/>
              <a:cs typeface="Montserrat"/>
              <a:sym typeface="Montserrat"/>
            </a:endParaRPr>
          </a:p>
          <a:p>
            <a:pPr marL="914400" lvl="1" indent="-342900" algn="l" rtl="0">
              <a:lnSpc>
                <a:spcPct val="115000"/>
              </a:lnSpc>
              <a:spcBef>
                <a:spcPts val="0"/>
              </a:spcBef>
              <a:spcAft>
                <a:spcPts val="0"/>
              </a:spcAft>
              <a:buSzPts val="1800"/>
              <a:buFont typeface="Montserrat"/>
              <a:buChar char="○"/>
            </a:pPr>
            <a:r>
              <a:rPr lang="en" sz="1800">
                <a:latin typeface="Montserrat"/>
                <a:ea typeface="Montserrat"/>
                <a:cs typeface="Montserrat"/>
                <a:sym typeface="Montserrat"/>
              </a:rPr>
              <a:t>Literature review</a:t>
            </a:r>
            <a:endParaRPr sz="1800">
              <a:latin typeface="Montserrat"/>
              <a:ea typeface="Montserrat"/>
              <a:cs typeface="Montserrat"/>
              <a:sym typeface="Montserrat"/>
            </a:endParaRPr>
          </a:p>
          <a:p>
            <a:pPr marL="914400" lvl="1" indent="-342900" algn="l" rtl="0">
              <a:lnSpc>
                <a:spcPct val="115000"/>
              </a:lnSpc>
              <a:spcBef>
                <a:spcPts val="0"/>
              </a:spcBef>
              <a:spcAft>
                <a:spcPts val="0"/>
              </a:spcAft>
              <a:buSzPts val="1800"/>
              <a:buFont typeface="Montserrat"/>
              <a:buChar char="○"/>
            </a:pPr>
            <a:r>
              <a:rPr lang="en" sz="1800">
                <a:latin typeface="Montserrat"/>
                <a:ea typeface="Montserrat"/>
                <a:cs typeface="Montserrat"/>
                <a:sym typeface="Montserrat"/>
              </a:rPr>
              <a:t>Functional definition of 'ideal'; mapping Access Levels and Access Values</a:t>
            </a:r>
            <a:endParaRPr sz="1800">
              <a:latin typeface="Montserrat"/>
              <a:ea typeface="Montserrat"/>
              <a:cs typeface="Montserrat"/>
              <a:sym typeface="Montserrat"/>
            </a:endParaRPr>
          </a:p>
          <a:p>
            <a:pPr marL="914400" lvl="1" indent="-342900" algn="l" rtl="0">
              <a:lnSpc>
                <a:spcPct val="115000"/>
              </a:lnSpc>
              <a:spcBef>
                <a:spcPts val="0"/>
              </a:spcBef>
              <a:spcAft>
                <a:spcPts val="0"/>
              </a:spcAft>
              <a:buSzPts val="1800"/>
              <a:buFont typeface="Montserrat"/>
              <a:buChar char="○"/>
            </a:pPr>
            <a:r>
              <a:rPr lang="en" sz="1800">
                <a:latin typeface="Montserrat"/>
                <a:ea typeface="Montserrat"/>
                <a:cs typeface="Montserrat"/>
                <a:sym typeface="Montserrat"/>
              </a:rPr>
              <a:t>Next stage: use the definition to build a project plan for an ideal access system</a:t>
            </a:r>
            <a:endParaRPr sz="1800">
              <a:latin typeface="Montserrat"/>
              <a:ea typeface="Montserrat"/>
              <a:cs typeface="Montserrat"/>
              <a:sym typeface="Montserrat"/>
            </a:endParaRPr>
          </a:p>
          <a:p>
            <a:pPr marL="0" lvl="0" indent="0" algn="l" rtl="0">
              <a:spcBef>
                <a:spcPts val="1200"/>
              </a:spcBef>
              <a:spcAft>
                <a:spcPts val="0"/>
              </a:spcAft>
              <a:buNone/>
            </a:pPr>
            <a:endParaRPr/>
          </a:p>
        </p:txBody>
      </p:sp>
      <p:sp>
        <p:nvSpPr>
          <p:cNvPr id="166" name="Google Shape;166;p27"/>
          <p:cNvSpPr txBox="1">
            <a:spLocks noGrp="1"/>
          </p:cNvSpPr>
          <p:nvPr>
            <p:ph type="body" idx="2"/>
          </p:nvPr>
        </p:nvSpPr>
        <p:spPr>
          <a:xfrm>
            <a:off x="4939500" y="20385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300">
                <a:highlight>
                  <a:schemeClr val="dk1"/>
                </a:highlight>
                <a:latin typeface="Montserrat"/>
                <a:ea typeface="Montserrat"/>
                <a:cs typeface="Montserrat"/>
                <a:sym typeface="Montserrat"/>
              </a:rPr>
              <a:t>Ideal Systems</a:t>
            </a:r>
            <a:endParaRPr sz="2300">
              <a:highlight>
                <a:schemeClr val="dk1"/>
              </a:highlight>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460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Montserrat"/>
                <a:ea typeface="Montserrat"/>
                <a:cs typeface="Montserrat"/>
                <a:sym typeface="Montserrat"/>
              </a:rPr>
              <a:t>How to Find Us</a:t>
            </a:r>
            <a:endParaRPr sz="3600">
              <a:latin typeface="Montserrat"/>
              <a:ea typeface="Montserrat"/>
              <a:cs typeface="Montserrat"/>
              <a:sym typeface="Montserrat"/>
            </a:endParaRPr>
          </a:p>
        </p:txBody>
      </p:sp>
      <p:sp>
        <p:nvSpPr>
          <p:cNvPr id="172" name="Google Shape;172;p28"/>
          <p:cNvSpPr txBox="1">
            <a:spLocks noGrp="1"/>
          </p:cNvSpPr>
          <p:nvPr>
            <p:ph type="body" idx="1"/>
          </p:nvPr>
        </p:nvSpPr>
        <p:spPr>
          <a:xfrm>
            <a:off x="311700" y="1234075"/>
            <a:ext cx="8520600" cy="37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ontserrat"/>
                <a:ea typeface="Montserrat"/>
                <a:cs typeface="Montserrat"/>
                <a:sym typeface="Montserrat"/>
              </a:rPr>
              <a:t>You can read anything we publish at:</a:t>
            </a:r>
            <a:endParaRPr>
              <a:solidFill>
                <a:srgbClr val="000000"/>
              </a:solidFill>
              <a:latin typeface="Montserrat"/>
              <a:ea typeface="Montserrat"/>
              <a:cs typeface="Montserrat"/>
              <a:sym typeface="Montserrat"/>
            </a:endParaRPr>
          </a:p>
          <a:p>
            <a:pPr marL="0" lvl="0" indent="0" algn="l" rtl="0">
              <a:spcBef>
                <a:spcPts val="1600"/>
              </a:spcBef>
              <a:spcAft>
                <a:spcPts val="0"/>
              </a:spcAft>
              <a:buNone/>
            </a:pPr>
            <a:r>
              <a:rPr lang="en" sz="2500" b="1" u="sng">
                <a:solidFill>
                  <a:schemeClr val="hlink"/>
                </a:solidFill>
                <a:latin typeface="Montserrat"/>
                <a:ea typeface="Montserrat"/>
                <a:cs typeface="Montserrat"/>
                <a:sym typeface="Montserrat"/>
                <a:hlinkClick r:id="rId3"/>
              </a:rPr>
              <a:t>https://osf.io/hqmy4/</a:t>
            </a:r>
            <a:endParaRPr sz="3200" b="1">
              <a:latin typeface="Montserrat"/>
              <a:ea typeface="Montserrat"/>
              <a:cs typeface="Montserrat"/>
              <a:sym typeface="Montserrat"/>
            </a:endParaRPr>
          </a:p>
          <a:p>
            <a:pPr marL="0" lvl="0" indent="0" algn="l" rtl="0">
              <a:spcBef>
                <a:spcPts val="1600"/>
              </a:spcBef>
              <a:spcAft>
                <a:spcPts val="0"/>
              </a:spcAft>
              <a:buNone/>
            </a:pPr>
            <a:r>
              <a:rPr lang="en">
                <a:solidFill>
                  <a:srgbClr val="000000"/>
                </a:solidFill>
                <a:latin typeface="Montserrat"/>
                <a:ea typeface="Montserrat"/>
                <a:cs typeface="Montserrat"/>
                <a:sym typeface="Montserrat"/>
              </a:rPr>
              <a:t>And here’s how to join us:</a:t>
            </a:r>
            <a:endParaRPr sz="3200" b="1">
              <a:solidFill>
                <a:srgbClr val="000000"/>
              </a:solidFill>
              <a:latin typeface="Montserrat"/>
              <a:ea typeface="Montserrat"/>
              <a:cs typeface="Montserrat"/>
              <a:sym typeface="Montserrat"/>
            </a:endParaRPr>
          </a:p>
          <a:p>
            <a:pPr marL="0" lvl="0" indent="0" algn="l" rtl="0">
              <a:spcBef>
                <a:spcPts val="1600"/>
              </a:spcBef>
              <a:spcAft>
                <a:spcPts val="0"/>
              </a:spcAft>
              <a:buNone/>
            </a:pPr>
            <a:r>
              <a:rPr lang="en" sz="2600" b="1" u="sng">
                <a:solidFill>
                  <a:schemeClr val="hlink"/>
                </a:solidFill>
                <a:latin typeface="Montserrat"/>
                <a:ea typeface="Montserrat"/>
                <a:cs typeface="Montserrat"/>
                <a:sym typeface="Montserrat"/>
                <a:hlinkClick r:id="rId4"/>
              </a:rPr>
              <a:t>tinyurl.com/BDAWGGG</a:t>
            </a:r>
            <a:endParaRPr sz="2600" b="1">
              <a:latin typeface="Montserrat"/>
              <a:ea typeface="Montserrat"/>
              <a:cs typeface="Montserrat"/>
              <a:sym typeface="Montserrat"/>
            </a:endParaRPr>
          </a:p>
          <a:p>
            <a:pPr marL="0" lvl="0" indent="0" algn="l" rtl="0">
              <a:spcBef>
                <a:spcPts val="1600"/>
              </a:spcBef>
              <a:spcAft>
                <a:spcPts val="0"/>
              </a:spcAft>
              <a:buNone/>
            </a:pPr>
            <a:r>
              <a:rPr lang="en">
                <a:solidFill>
                  <a:srgbClr val="000000"/>
                </a:solidFill>
                <a:latin typeface="Montserrat"/>
                <a:ea typeface="Montserrat"/>
                <a:cs typeface="Montserrat"/>
                <a:sym typeface="Montserrat"/>
              </a:rPr>
              <a:t>We aspire to build out our wiki:</a:t>
            </a:r>
            <a:endParaRPr>
              <a:solidFill>
                <a:srgbClr val="000000"/>
              </a:solidFill>
              <a:latin typeface="Montserrat"/>
              <a:ea typeface="Montserrat"/>
              <a:cs typeface="Montserrat"/>
              <a:sym typeface="Montserrat"/>
            </a:endParaRPr>
          </a:p>
          <a:p>
            <a:pPr marL="0" lvl="0" indent="0" algn="l" rtl="0">
              <a:spcBef>
                <a:spcPts val="1600"/>
              </a:spcBef>
              <a:spcAft>
                <a:spcPts val="1600"/>
              </a:spcAft>
              <a:buClr>
                <a:schemeClr val="dk2"/>
              </a:buClr>
              <a:buSzPts val="1100"/>
              <a:buFont typeface="Arial"/>
              <a:buNone/>
            </a:pPr>
            <a:r>
              <a:rPr lang="en" sz="2300" b="1" u="sng">
                <a:solidFill>
                  <a:schemeClr val="hlink"/>
                </a:solidFill>
                <a:latin typeface="Montserrat"/>
                <a:ea typeface="Montserrat"/>
                <a:cs typeface="Montserrat"/>
                <a:sym typeface="Montserrat"/>
              </a:rPr>
              <a:t>https://wiki.diglib.org/Born-Digital_Access_Working_Group</a:t>
            </a:r>
            <a:endParaRPr sz="2300">
              <a:latin typeface="Montserrat"/>
              <a:ea typeface="Montserrat"/>
              <a:cs typeface="Montserrat"/>
              <a:sym typeface="Montserrat"/>
            </a:endParaRPr>
          </a:p>
        </p:txBody>
      </p:sp>
      <p:pic>
        <p:nvPicPr>
          <p:cNvPr id="173" name="Google Shape;173;p28"/>
          <p:cNvPicPr preferRelativeResize="0"/>
          <p:nvPr/>
        </p:nvPicPr>
        <p:blipFill>
          <a:blip r:embed="rId5">
            <a:alphaModFix/>
          </a:blip>
          <a:stretch>
            <a:fillRect/>
          </a:stretch>
        </p:blipFill>
        <p:spPr>
          <a:xfrm>
            <a:off x="5931102" y="1386475"/>
            <a:ext cx="2516000" cy="2660075"/>
          </a:xfrm>
          <a:prstGeom prst="rect">
            <a:avLst/>
          </a:prstGeom>
          <a:noFill/>
          <a:ln>
            <a:noFill/>
          </a:ln>
        </p:spPr>
      </p:pic>
      <p:sp>
        <p:nvSpPr>
          <p:cNvPr id="174" name="Google Shape;174;p28"/>
          <p:cNvSpPr txBox="1"/>
          <p:nvPr/>
        </p:nvSpPr>
        <p:spPr>
          <a:xfrm>
            <a:off x="4572000" y="4687200"/>
            <a:ext cx="49404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Image courtesy of Pearson Scott, Foresman, </a:t>
            </a:r>
            <a:r>
              <a:rPr lang="en" sz="1100" u="sng">
                <a:solidFill>
                  <a:schemeClr val="hlink"/>
                </a:solidFill>
                <a:hlinkClick r:id="rId6"/>
              </a:rPr>
              <a:t>https://commons.wikimedia.org/wiki/File:Labyrinth_Maze_(PSF).png</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60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Montserrat"/>
                <a:ea typeface="Montserrat"/>
                <a:cs typeface="Montserrat"/>
                <a:sym typeface="Montserrat"/>
              </a:rPr>
              <a:t>Don’t be a Stranger</a:t>
            </a:r>
            <a:endParaRPr sz="3600">
              <a:latin typeface="Montserrat"/>
              <a:ea typeface="Montserrat"/>
              <a:cs typeface="Montserrat"/>
              <a:sym typeface="Montserrat"/>
            </a:endParaRPr>
          </a:p>
        </p:txBody>
      </p:sp>
      <p:sp>
        <p:nvSpPr>
          <p:cNvPr id="180" name="Google Shape;180;p29"/>
          <p:cNvSpPr txBox="1">
            <a:spLocks noGrp="1"/>
          </p:cNvSpPr>
          <p:nvPr>
            <p:ph type="body" idx="1"/>
          </p:nvPr>
        </p:nvSpPr>
        <p:spPr>
          <a:xfrm>
            <a:off x="311700" y="1152475"/>
            <a:ext cx="8520600" cy="379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000000"/>
                </a:solidFill>
                <a:latin typeface="Montserrat"/>
                <a:ea typeface="Montserrat"/>
                <a:cs typeface="Montserrat"/>
                <a:sym typeface="Montserrat"/>
              </a:rPr>
              <a:t>Contact Info</a:t>
            </a:r>
            <a:endParaRPr sz="2400">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rgbClr val="000000"/>
                </a:solidFill>
                <a:latin typeface="Montserrat"/>
                <a:ea typeface="Montserrat"/>
                <a:cs typeface="Montserrat"/>
                <a:sym typeface="Montserrat"/>
              </a:rPr>
              <a:t>Alston Cobourn</a:t>
            </a:r>
            <a:endParaRPr>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rgbClr val="000000"/>
                </a:solidFill>
                <a:latin typeface="Montserrat"/>
                <a:ea typeface="Montserrat"/>
                <a:cs typeface="Montserrat"/>
                <a:sym typeface="Montserrat"/>
              </a:rPr>
              <a:t>University Archivist, East Carolina University</a:t>
            </a:r>
            <a:endParaRPr>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u="sng">
                <a:solidFill>
                  <a:srgbClr val="01AFD1"/>
                </a:solidFill>
                <a:latin typeface="Montserrat"/>
                <a:ea typeface="Montserrat"/>
                <a:cs typeface="Montserrat"/>
                <a:sym typeface="Montserrat"/>
                <a:hlinkClick r:id="rId3"/>
              </a:rPr>
              <a:t>cobourna18@ecu.edu</a:t>
            </a: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rgbClr val="000000"/>
                </a:solidFill>
                <a:latin typeface="Montserrat"/>
                <a:ea typeface="Montserrat"/>
                <a:cs typeface="Montserrat"/>
                <a:sym typeface="Montserrat"/>
              </a:rPr>
              <a:t>Jess Farrell</a:t>
            </a:r>
            <a:endParaRPr>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a:solidFill>
                  <a:srgbClr val="000000"/>
                </a:solidFill>
                <a:latin typeface="Montserrat"/>
                <a:ea typeface="Montserrat"/>
                <a:cs typeface="Montserrat"/>
                <a:sym typeface="Montserrat"/>
              </a:rPr>
              <a:t>Community Facilitator, Educopia Institute</a:t>
            </a:r>
            <a:endParaRPr>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u="sng">
                <a:solidFill>
                  <a:srgbClr val="01AFD1"/>
                </a:solidFill>
                <a:latin typeface="Montserrat"/>
                <a:ea typeface="Montserrat"/>
                <a:cs typeface="Montserrat"/>
                <a:sym typeface="Montserrat"/>
                <a:hlinkClick r:id="rId4"/>
              </a:rPr>
              <a:t>jess.farrell@educopia.org</a:t>
            </a:r>
            <a:r>
              <a:rPr lang="en">
                <a:solidFill>
                  <a:schemeClr val="dk1"/>
                </a:solidFill>
                <a:latin typeface="Playfair Display"/>
                <a:ea typeface="Playfair Display"/>
                <a:cs typeface="Playfair Display"/>
                <a:sym typeface="Playfair Display"/>
              </a:rPr>
              <a:t> </a:t>
            </a:r>
            <a:endParaRPr>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1100"/>
              <a:buFont typeface="Arial"/>
              <a:buNone/>
            </a:pPr>
            <a:endParaRPr>
              <a:solidFill>
                <a:schemeClr val="dk1"/>
              </a:solidFill>
              <a:latin typeface="Playfair Display"/>
              <a:ea typeface="Playfair Display"/>
              <a:cs typeface="Playfair Display"/>
              <a:sym typeface="Playfair Display"/>
            </a:endParaRPr>
          </a:p>
        </p:txBody>
      </p:sp>
      <p:sp>
        <p:nvSpPr>
          <p:cNvPr id="181" name="Google Shape;181;p29"/>
          <p:cNvSpPr txBox="1"/>
          <p:nvPr/>
        </p:nvSpPr>
        <p:spPr>
          <a:xfrm>
            <a:off x="5464225" y="4503725"/>
            <a:ext cx="35616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rPr>
              <a:t>Photo by</a:t>
            </a:r>
            <a:r>
              <a:rPr lang="en" sz="1100">
                <a:solidFill>
                  <a:schemeClr val="dk2"/>
                </a:solidFill>
                <a:uFill>
                  <a:noFill/>
                </a:uFill>
                <a:hlinkClick r:id="rId5"/>
              </a:rPr>
              <a:t> </a:t>
            </a:r>
            <a:r>
              <a:rPr lang="en" sz="1100" u="sng">
                <a:solidFill>
                  <a:schemeClr val="hlink"/>
                </a:solidFill>
                <a:hlinkClick r:id="rId5"/>
              </a:rPr>
              <a:t>Holger Link</a:t>
            </a:r>
            <a:r>
              <a:rPr lang="en" sz="1100">
                <a:solidFill>
                  <a:schemeClr val="dk2"/>
                </a:solidFill>
              </a:rPr>
              <a:t> on</a:t>
            </a:r>
            <a:r>
              <a:rPr lang="en" sz="1100">
                <a:solidFill>
                  <a:schemeClr val="dk2"/>
                </a:solidFill>
                <a:uFill>
                  <a:noFill/>
                </a:uFill>
                <a:hlinkClick r:id="rId6"/>
              </a:rPr>
              <a:t> </a:t>
            </a:r>
            <a:r>
              <a:rPr lang="en" sz="1100" u="sng">
                <a:solidFill>
                  <a:schemeClr val="hlink"/>
                </a:solidFill>
                <a:hlinkClick r:id="rId6"/>
              </a:rPr>
              <a:t>Unsplash</a:t>
            </a:r>
            <a:endParaRPr>
              <a:latin typeface="Playfair Display"/>
              <a:ea typeface="Playfair Display"/>
              <a:cs typeface="Playfair Display"/>
              <a:sym typeface="Playfair Display"/>
            </a:endParaRPr>
          </a:p>
        </p:txBody>
      </p:sp>
      <p:pic>
        <p:nvPicPr>
          <p:cNvPr id="182" name="Google Shape;182;p29"/>
          <p:cNvPicPr preferRelativeResize="0"/>
          <p:nvPr/>
        </p:nvPicPr>
        <p:blipFill>
          <a:blip r:embed="rId7">
            <a:alphaModFix/>
          </a:blip>
          <a:stretch>
            <a:fillRect/>
          </a:stretch>
        </p:blipFill>
        <p:spPr>
          <a:xfrm>
            <a:off x="5413275" y="1674888"/>
            <a:ext cx="3663496" cy="27471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5049450" y="1890450"/>
            <a:ext cx="2495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a:ea typeface="Montserrat"/>
                <a:cs typeface="Montserrat"/>
                <a:sym typeface="Montserrat"/>
              </a:rPr>
              <a:t>PAR&amp;D</a:t>
            </a:r>
            <a:endParaRPr>
              <a:latin typeface="Montserrat"/>
              <a:ea typeface="Montserrat"/>
              <a:cs typeface="Montserrat"/>
              <a:sym typeface="Montserrat"/>
            </a:endParaRPr>
          </a:p>
        </p:txBody>
      </p:sp>
      <p:pic>
        <p:nvPicPr>
          <p:cNvPr id="67" name="Google Shape;67;p14"/>
          <p:cNvPicPr preferRelativeResize="0"/>
          <p:nvPr/>
        </p:nvPicPr>
        <p:blipFill>
          <a:blip r:embed="rId3">
            <a:alphaModFix/>
          </a:blip>
          <a:stretch>
            <a:fillRect/>
          </a:stretch>
        </p:blipFill>
        <p:spPr>
          <a:xfrm>
            <a:off x="0" y="0"/>
            <a:ext cx="3428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924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a:ea typeface="Montserrat"/>
                <a:cs typeface="Montserrat"/>
                <a:sym typeface="Montserrat"/>
              </a:rPr>
              <a:t>In Action</a:t>
            </a:r>
            <a:endParaRPr>
              <a:latin typeface="Montserrat"/>
              <a:ea typeface="Montserrat"/>
              <a:cs typeface="Montserrat"/>
              <a:sym typeface="Montserrat"/>
            </a:endParaRPr>
          </a:p>
        </p:txBody>
      </p:sp>
      <p:pic>
        <p:nvPicPr>
          <p:cNvPr id="73" name="Google Shape;73;p15"/>
          <p:cNvPicPr preferRelativeResize="0"/>
          <p:nvPr/>
        </p:nvPicPr>
        <p:blipFill>
          <a:blip r:embed="rId3">
            <a:alphaModFix/>
          </a:blip>
          <a:stretch>
            <a:fillRect/>
          </a:stretch>
        </p:blipFill>
        <p:spPr>
          <a:xfrm>
            <a:off x="1715875" y="1342775"/>
            <a:ext cx="5712250" cy="3800725"/>
          </a:xfrm>
          <a:prstGeom prst="rect">
            <a:avLst/>
          </a:prstGeom>
          <a:noFill/>
          <a:ln>
            <a:noFill/>
          </a:ln>
        </p:spPr>
      </p:pic>
      <p:sp>
        <p:nvSpPr>
          <p:cNvPr id="74" name="Google Shape;74;p15"/>
          <p:cNvSpPr txBox="1"/>
          <p:nvPr/>
        </p:nvSpPr>
        <p:spPr>
          <a:xfrm>
            <a:off x="311700" y="4756200"/>
            <a:ext cx="76074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202122"/>
                </a:solidFill>
                <a:highlight>
                  <a:schemeClr val="accent5"/>
                </a:highlight>
              </a:rPr>
              <a:t>Image courtesy Peter van der Slu</a:t>
            </a:r>
            <a:r>
              <a:rPr lang="en" sz="1000">
                <a:highlight>
                  <a:schemeClr val="accent5"/>
                </a:highlight>
              </a:rPr>
              <a:t>ijs, </a:t>
            </a:r>
            <a:r>
              <a:rPr lang="en" sz="1100" u="sng">
                <a:hlinkClick r:id="rId4"/>
              </a:rPr>
              <a:t>https://commons.wikimedia.org/wiki/File:Running_people_during_marathon.JPG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tserrat" panose="020B0604020202020204" charset="0"/>
              </a:rPr>
              <a:t>Participatory</a:t>
            </a:r>
            <a:endParaRPr lang="en-US" dirty="0">
              <a:latin typeface="Montserrat" panose="020B0604020202020204" charset="0"/>
            </a:endParaRPr>
          </a:p>
        </p:txBody>
      </p:sp>
      <p:sp>
        <p:nvSpPr>
          <p:cNvPr id="3" name="Text Placeholder 2"/>
          <p:cNvSpPr>
            <a:spLocks noGrp="1"/>
          </p:cNvSpPr>
          <p:nvPr>
            <p:ph type="body" idx="1"/>
          </p:nvPr>
        </p:nvSpPr>
        <p:spPr/>
        <p:txBody>
          <a:bodyPr/>
          <a:lstStyle/>
          <a:p>
            <a:pPr>
              <a:lnSpc>
                <a:spcPct val="200000"/>
              </a:lnSpc>
            </a:pPr>
            <a:r>
              <a:rPr lang="en-US" dirty="0" smtClean="0">
                <a:latin typeface="Montserrat" panose="020B0604020202020204" charset="0"/>
              </a:rPr>
              <a:t>Low barrier of entry</a:t>
            </a:r>
          </a:p>
          <a:p>
            <a:pPr>
              <a:lnSpc>
                <a:spcPct val="200000"/>
              </a:lnSpc>
            </a:pPr>
            <a:r>
              <a:rPr lang="en-US" dirty="0" smtClean="0">
                <a:latin typeface="Montserrat" panose="020B0604020202020204" charset="0"/>
              </a:rPr>
              <a:t>Inclusivity</a:t>
            </a:r>
          </a:p>
          <a:p>
            <a:pPr>
              <a:lnSpc>
                <a:spcPct val="200000"/>
              </a:lnSpc>
            </a:pPr>
            <a:r>
              <a:rPr lang="en-US" dirty="0" smtClean="0">
                <a:latin typeface="Montserrat" panose="020B0604020202020204" charset="0"/>
              </a:rPr>
              <a:t>Foster a culture of consent</a:t>
            </a:r>
            <a:endParaRPr lang="en-US" dirty="0">
              <a:latin typeface="Montserrat" panose="020B0604020202020204" charset="0"/>
            </a:endParaRPr>
          </a:p>
        </p:txBody>
      </p:sp>
    </p:spTree>
    <p:extLst>
      <p:ext uri="{BB962C8B-B14F-4D97-AF65-F5344CB8AC3E}">
        <p14:creationId xmlns:p14="http://schemas.microsoft.com/office/powerpoint/2010/main" val="171544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ontserrat"/>
                <a:ea typeface="Montserrat"/>
                <a:cs typeface="Montserrat"/>
                <a:sym typeface="Montserrat"/>
              </a:rPr>
              <a:t>Archival</a:t>
            </a:r>
            <a:endParaRPr dirty="0">
              <a:latin typeface="Montserrat"/>
              <a:ea typeface="Montserrat"/>
              <a:cs typeface="Montserrat"/>
              <a:sym typeface="Montserrat"/>
            </a:endParaRPr>
          </a:p>
        </p:txBody>
      </p:sp>
      <p:sp>
        <p:nvSpPr>
          <p:cNvPr id="86" name="Google Shape;86;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Montserrat"/>
              <a:buChar char="●"/>
            </a:pPr>
            <a:r>
              <a:rPr lang="en" dirty="0">
                <a:latin typeface="Montserrat"/>
                <a:ea typeface="Montserrat"/>
                <a:cs typeface="Montserrat"/>
                <a:sym typeface="Montserrat"/>
              </a:rPr>
              <a:t>Reflect throughout the research, development, and practice process in order to reinforce key archival values of trust and integrity</a:t>
            </a:r>
            <a:endParaRPr dirty="0">
              <a:latin typeface="Montserrat"/>
              <a:ea typeface="Montserrat"/>
              <a:cs typeface="Montserrat"/>
              <a:sym typeface="Montserrat"/>
            </a:endParaRPr>
          </a:p>
          <a:p>
            <a:pPr marL="457200" lvl="0" indent="0" algn="l" rtl="0">
              <a:lnSpc>
                <a:spcPct val="100000"/>
              </a:lnSpc>
              <a:spcBef>
                <a:spcPts val="1600"/>
              </a:spcBef>
              <a:spcAft>
                <a:spcPts val="0"/>
              </a:spcAft>
              <a:buNone/>
            </a:pPr>
            <a:endParaRPr dirty="0">
              <a:latin typeface="Montserrat"/>
              <a:ea typeface="Montserrat"/>
              <a:cs typeface="Montserrat"/>
              <a:sym typeface="Montserrat"/>
            </a:endParaRPr>
          </a:p>
          <a:p>
            <a:pPr marL="457200" lvl="0" indent="-342900" algn="l" rtl="0">
              <a:lnSpc>
                <a:spcPct val="100000"/>
              </a:lnSpc>
              <a:spcBef>
                <a:spcPts val="1600"/>
              </a:spcBef>
              <a:spcAft>
                <a:spcPts val="0"/>
              </a:spcAft>
              <a:buSzPts val="1800"/>
              <a:buFont typeface="Montserrat"/>
              <a:buChar char="●"/>
            </a:pPr>
            <a:r>
              <a:rPr lang="en" dirty="0">
                <a:latin typeface="Montserrat"/>
                <a:ea typeface="Montserrat"/>
                <a:cs typeface="Montserrat"/>
                <a:sym typeface="Montserrat"/>
              </a:rPr>
              <a:t>Acknowledge and embrace that changes in archival repertoires do not follow a linear trajectory</a:t>
            </a:r>
            <a:endParaRPr dirty="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a:ea typeface="Montserrat"/>
                <a:cs typeface="Montserrat"/>
                <a:sym typeface="Montserrat"/>
              </a:rPr>
              <a:t>Research</a:t>
            </a:r>
            <a:endParaRPr>
              <a:latin typeface="Montserrat"/>
              <a:ea typeface="Montserrat"/>
              <a:cs typeface="Montserrat"/>
              <a:sym typeface="Montserrat"/>
            </a:endParaRPr>
          </a:p>
        </p:txBody>
      </p:sp>
      <p:sp>
        <p:nvSpPr>
          <p:cNvPr id="92" name="Google Shape;92;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120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Importance of self reflection</a:t>
            </a:r>
            <a:endParaRPr>
              <a:solidFill>
                <a:srgbClr val="000000"/>
              </a:solidFill>
              <a:latin typeface="Montserrat"/>
              <a:ea typeface="Montserrat"/>
              <a:cs typeface="Montserrat"/>
              <a:sym typeface="Montserrat"/>
            </a:endParaRPr>
          </a:p>
          <a:p>
            <a:pPr marL="457200" lvl="0" indent="-342900" algn="l" rtl="0">
              <a:lnSpc>
                <a:spcPct val="200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Iterative design</a:t>
            </a:r>
            <a:endParaRPr>
              <a:solidFill>
                <a:srgbClr val="000000"/>
              </a:solidFill>
              <a:latin typeface="Montserrat"/>
              <a:ea typeface="Montserrat"/>
              <a:cs typeface="Montserrat"/>
              <a:sym typeface="Montserrat"/>
            </a:endParaRPr>
          </a:p>
          <a:p>
            <a:pPr marL="457200" lvl="0" indent="-342900" algn="l" rtl="0">
              <a:lnSpc>
                <a:spcPct val="200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Diversify traditional ways of knowing</a:t>
            </a:r>
            <a:endParaRPr>
              <a:solidFill>
                <a:srgbClr val="000000"/>
              </a:solidFill>
              <a:latin typeface="Montserrat"/>
              <a:ea typeface="Montserrat"/>
              <a:cs typeface="Montserrat"/>
              <a:sym typeface="Montserrat"/>
            </a:endParaRPr>
          </a:p>
          <a:p>
            <a:pPr marL="457200" lvl="0" indent="-342900" algn="l" rtl="0">
              <a:lnSpc>
                <a:spcPct val="100000"/>
              </a:lnSpc>
              <a:spcBef>
                <a:spcPts val="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Create shared, participatory professional research agendas set and informed by communities beyond the boundaries of any single professional organization</a:t>
            </a:r>
            <a:endParaRPr>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a:ea typeface="Montserrat"/>
                <a:cs typeface="Montserrat"/>
                <a:sym typeface="Montserrat"/>
              </a:rPr>
              <a:t>Development</a:t>
            </a:r>
            <a:endParaRPr>
              <a:latin typeface="Montserrat"/>
              <a:ea typeface="Montserrat"/>
              <a:cs typeface="Montserrat"/>
              <a:sym typeface="Montserrat"/>
            </a:endParaRPr>
          </a:p>
        </p:txBody>
      </p:sp>
      <p:sp>
        <p:nvSpPr>
          <p:cNvPr id="98" name="Google Shape;98;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Focus on translating research results directly and quickly into practice</a:t>
            </a:r>
            <a:endParaRPr>
              <a:solidFill>
                <a:srgbClr val="000000"/>
              </a:solidFill>
              <a:latin typeface="Montserrat"/>
              <a:ea typeface="Montserrat"/>
              <a:cs typeface="Montserrat"/>
              <a:sym typeface="Montserrat"/>
            </a:endParaRPr>
          </a:p>
          <a:p>
            <a:pPr marL="457200" lvl="0" indent="0" algn="l" rtl="0">
              <a:spcBef>
                <a:spcPts val="1200"/>
              </a:spcBef>
              <a:spcAft>
                <a:spcPts val="0"/>
              </a:spcAft>
              <a:buNone/>
            </a:pPr>
            <a:endParaRPr>
              <a:solidFill>
                <a:srgbClr val="000000"/>
              </a:solidFill>
              <a:latin typeface="Montserrat"/>
              <a:ea typeface="Montserrat"/>
              <a:cs typeface="Montserrat"/>
              <a:sym typeface="Montserrat"/>
            </a:endParaRPr>
          </a:p>
          <a:p>
            <a:pPr marL="457200" lvl="0" indent="-342900" algn="l" rtl="0">
              <a:spcBef>
                <a:spcPts val="1200"/>
              </a:spcBef>
              <a:spcAft>
                <a:spcPts val="0"/>
              </a:spcAft>
              <a:buClr>
                <a:srgbClr val="000000"/>
              </a:buClr>
              <a:buSzPts val="1800"/>
              <a:buFont typeface="Montserrat"/>
              <a:buChar char="●"/>
            </a:pPr>
            <a:r>
              <a:rPr lang="en">
                <a:solidFill>
                  <a:srgbClr val="000000"/>
                </a:solidFill>
                <a:latin typeface="Montserrat"/>
                <a:ea typeface="Montserrat"/>
                <a:cs typeface="Montserrat"/>
                <a:sym typeface="Montserrat"/>
              </a:rPr>
              <a:t>Nurture agile professional organizations that facilitate ad hoc groups and communities of practice</a:t>
            </a:r>
            <a:endParaRPr>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ontserrat"/>
                <a:ea typeface="Montserrat"/>
                <a:cs typeface="Montserrat"/>
                <a:sym typeface="Montserrat"/>
              </a:rPr>
              <a:t>Current Work</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238225" y="111225"/>
            <a:ext cx="8520600" cy="96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BDAWG Current Structure: 2020</a:t>
            </a:r>
            <a:endParaRPr/>
          </a:p>
        </p:txBody>
      </p:sp>
      <p:sp>
        <p:nvSpPr>
          <p:cNvPr id="109" name="Google Shape;109;p21"/>
          <p:cNvSpPr/>
          <p:nvPr/>
        </p:nvSpPr>
        <p:spPr>
          <a:xfrm>
            <a:off x="3424100" y="1080125"/>
            <a:ext cx="1859100" cy="720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DLF</a:t>
            </a:r>
            <a:endParaRPr/>
          </a:p>
        </p:txBody>
      </p:sp>
      <p:cxnSp>
        <p:nvCxnSpPr>
          <p:cNvPr id="110" name="Google Shape;110;p21"/>
          <p:cNvCxnSpPr/>
          <p:nvPr/>
        </p:nvCxnSpPr>
        <p:spPr>
          <a:xfrm rot="10800000" flipH="1">
            <a:off x="5268425" y="1072725"/>
            <a:ext cx="433500" cy="191100"/>
          </a:xfrm>
          <a:prstGeom prst="straightConnector1">
            <a:avLst/>
          </a:prstGeom>
          <a:noFill/>
          <a:ln w="9525" cap="flat" cmpd="sng">
            <a:solidFill>
              <a:schemeClr val="dk2"/>
            </a:solidFill>
            <a:prstDash val="solid"/>
            <a:round/>
            <a:headEnd type="none" w="med" len="med"/>
            <a:tailEnd type="none" w="med" len="med"/>
          </a:ln>
        </p:spPr>
      </p:cxnSp>
      <p:cxnSp>
        <p:nvCxnSpPr>
          <p:cNvPr id="111" name="Google Shape;111;p21"/>
          <p:cNvCxnSpPr/>
          <p:nvPr/>
        </p:nvCxnSpPr>
        <p:spPr>
          <a:xfrm rot="10800000" flipH="1">
            <a:off x="5268425" y="1388900"/>
            <a:ext cx="492300" cy="24900"/>
          </a:xfrm>
          <a:prstGeom prst="straightConnector1">
            <a:avLst/>
          </a:prstGeom>
          <a:noFill/>
          <a:ln w="9525" cap="flat" cmpd="sng">
            <a:solidFill>
              <a:schemeClr val="dk2"/>
            </a:solidFill>
            <a:prstDash val="solid"/>
            <a:round/>
            <a:headEnd type="none" w="med" len="med"/>
            <a:tailEnd type="none" w="med" len="med"/>
          </a:ln>
        </p:spPr>
      </p:cxnSp>
      <p:cxnSp>
        <p:nvCxnSpPr>
          <p:cNvPr id="112" name="Google Shape;112;p21"/>
          <p:cNvCxnSpPr/>
          <p:nvPr/>
        </p:nvCxnSpPr>
        <p:spPr>
          <a:xfrm>
            <a:off x="5297825" y="1668175"/>
            <a:ext cx="602400" cy="36600"/>
          </a:xfrm>
          <a:prstGeom prst="straightConnector1">
            <a:avLst/>
          </a:prstGeom>
          <a:noFill/>
          <a:ln w="9525" cap="flat" cmpd="sng">
            <a:solidFill>
              <a:schemeClr val="dk2"/>
            </a:solidFill>
            <a:prstDash val="solid"/>
            <a:round/>
            <a:headEnd type="none" w="med" len="med"/>
            <a:tailEnd type="none" w="med" len="med"/>
          </a:ln>
        </p:spPr>
      </p:cxnSp>
      <p:sp>
        <p:nvSpPr>
          <p:cNvPr id="113" name="Google Shape;113;p21"/>
          <p:cNvSpPr/>
          <p:nvPr/>
        </p:nvSpPr>
        <p:spPr>
          <a:xfrm>
            <a:off x="5525575" y="749425"/>
            <a:ext cx="2057400" cy="112417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11 other cool working groups!</a:t>
            </a:r>
            <a:endParaRPr sz="1100"/>
          </a:p>
        </p:txBody>
      </p:sp>
      <p:cxnSp>
        <p:nvCxnSpPr>
          <p:cNvPr id="114" name="Google Shape;114;p21"/>
          <p:cNvCxnSpPr>
            <a:stCxn id="109" idx="2"/>
          </p:cNvCxnSpPr>
          <p:nvPr/>
        </p:nvCxnSpPr>
        <p:spPr>
          <a:xfrm>
            <a:off x="4353650" y="1800125"/>
            <a:ext cx="3600" cy="242700"/>
          </a:xfrm>
          <a:prstGeom prst="straightConnector1">
            <a:avLst/>
          </a:prstGeom>
          <a:noFill/>
          <a:ln w="9525" cap="flat" cmpd="sng">
            <a:solidFill>
              <a:schemeClr val="dk2"/>
            </a:solidFill>
            <a:prstDash val="solid"/>
            <a:round/>
            <a:headEnd type="none" w="med" len="med"/>
            <a:tailEnd type="none" w="med" len="med"/>
          </a:ln>
        </p:spPr>
      </p:cxnSp>
      <p:sp>
        <p:nvSpPr>
          <p:cNvPr id="115" name="Google Shape;115;p21"/>
          <p:cNvSpPr/>
          <p:nvPr/>
        </p:nvSpPr>
        <p:spPr>
          <a:xfrm>
            <a:off x="3425900" y="2042825"/>
            <a:ext cx="2057400" cy="666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Born-Digital Access Working Group</a:t>
            </a:r>
            <a:endParaRPr b="1"/>
          </a:p>
        </p:txBody>
      </p:sp>
      <p:sp>
        <p:nvSpPr>
          <p:cNvPr id="116" name="Google Shape;116;p21"/>
          <p:cNvSpPr/>
          <p:nvPr/>
        </p:nvSpPr>
        <p:spPr>
          <a:xfrm>
            <a:off x="4353638" y="3424100"/>
            <a:ext cx="1124225" cy="91847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1200"/>
              </a:spcBef>
              <a:spcAft>
                <a:spcPts val="1200"/>
              </a:spcAft>
              <a:buClr>
                <a:schemeClr val="dk2"/>
              </a:buClr>
              <a:buSzPts val="1100"/>
              <a:buFont typeface="Arial"/>
              <a:buNone/>
            </a:pPr>
            <a:r>
              <a:rPr lang="en" sz="1200"/>
              <a:t>Documenting Access Methods</a:t>
            </a:r>
            <a:endParaRPr sz="1200"/>
          </a:p>
        </p:txBody>
      </p:sp>
      <p:sp>
        <p:nvSpPr>
          <p:cNvPr id="117" name="Google Shape;117;p21"/>
          <p:cNvSpPr/>
          <p:nvPr/>
        </p:nvSpPr>
        <p:spPr>
          <a:xfrm>
            <a:off x="2451550" y="3424100"/>
            <a:ext cx="1124225" cy="91847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Legal due diligence</a:t>
            </a:r>
            <a:endParaRPr/>
          </a:p>
        </p:txBody>
      </p:sp>
      <p:sp>
        <p:nvSpPr>
          <p:cNvPr id="118" name="Google Shape;118;p21"/>
          <p:cNvSpPr/>
          <p:nvPr/>
        </p:nvSpPr>
        <p:spPr>
          <a:xfrm>
            <a:off x="6061100" y="3424100"/>
            <a:ext cx="1124225" cy="91847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Ideal</a:t>
            </a:r>
            <a:endParaRPr/>
          </a:p>
          <a:p>
            <a:pPr marL="0" lvl="0" indent="0" algn="ctr" rtl="0">
              <a:spcBef>
                <a:spcPts val="0"/>
              </a:spcBef>
              <a:spcAft>
                <a:spcPts val="0"/>
              </a:spcAft>
              <a:buNone/>
            </a:pPr>
            <a:r>
              <a:rPr lang="en"/>
              <a:t>Systems</a:t>
            </a:r>
            <a:endParaRPr/>
          </a:p>
        </p:txBody>
      </p:sp>
      <p:sp>
        <p:nvSpPr>
          <p:cNvPr id="119" name="Google Shape;119;p21"/>
          <p:cNvSpPr/>
          <p:nvPr/>
        </p:nvSpPr>
        <p:spPr>
          <a:xfrm>
            <a:off x="390238" y="3424100"/>
            <a:ext cx="1124225" cy="91847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a:t>Donor Relations</a:t>
            </a:r>
            <a:endParaRPr/>
          </a:p>
        </p:txBody>
      </p:sp>
      <p:cxnSp>
        <p:nvCxnSpPr>
          <p:cNvPr id="120" name="Google Shape;120;p21"/>
          <p:cNvCxnSpPr>
            <a:stCxn id="115" idx="1"/>
            <a:endCxn id="115" idx="1"/>
          </p:cNvCxnSpPr>
          <p:nvPr/>
        </p:nvCxnSpPr>
        <p:spPr>
          <a:xfrm>
            <a:off x="3425900" y="2375825"/>
            <a:ext cx="0" cy="0"/>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121;p21"/>
          <p:cNvCxnSpPr>
            <a:stCxn id="115" idx="1"/>
          </p:cNvCxnSpPr>
          <p:nvPr/>
        </p:nvCxnSpPr>
        <p:spPr>
          <a:xfrm flipH="1">
            <a:off x="1514600" y="2375825"/>
            <a:ext cx="1911300" cy="1116600"/>
          </a:xfrm>
          <a:prstGeom prst="straightConnector1">
            <a:avLst/>
          </a:prstGeom>
          <a:noFill/>
          <a:ln w="9525" cap="flat" cmpd="sng">
            <a:solidFill>
              <a:schemeClr val="dk2"/>
            </a:solidFill>
            <a:prstDash val="solid"/>
            <a:round/>
            <a:headEnd type="none" w="med" len="med"/>
            <a:tailEnd type="none" w="med" len="med"/>
          </a:ln>
        </p:spPr>
      </p:cxnSp>
      <p:cxnSp>
        <p:nvCxnSpPr>
          <p:cNvPr id="122" name="Google Shape;122;p21"/>
          <p:cNvCxnSpPr>
            <a:endCxn id="117" idx="0"/>
          </p:cNvCxnSpPr>
          <p:nvPr/>
        </p:nvCxnSpPr>
        <p:spPr>
          <a:xfrm flipH="1">
            <a:off x="3013663" y="2708648"/>
            <a:ext cx="908400" cy="807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21"/>
          <p:cNvCxnSpPr>
            <a:stCxn id="115" idx="2"/>
            <a:endCxn id="116" idx="0"/>
          </p:cNvCxnSpPr>
          <p:nvPr/>
        </p:nvCxnSpPr>
        <p:spPr>
          <a:xfrm>
            <a:off x="4454600" y="2708825"/>
            <a:ext cx="461100" cy="8070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21"/>
          <p:cNvCxnSpPr>
            <a:endCxn id="118" idx="0"/>
          </p:cNvCxnSpPr>
          <p:nvPr/>
        </p:nvCxnSpPr>
        <p:spPr>
          <a:xfrm>
            <a:off x="5268713" y="2708948"/>
            <a:ext cx="1354500" cy="807000"/>
          </a:xfrm>
          <a:prstGeom prst="straightConnector1">
            <a:avLst/>
          </a:prstGeom>
          <a:noFill/>
          <a:ln w="9525" cap="flat" cmpd="sng">
            <a:solidFill>
              <a:schemeClr val="dk2"/>
            </a:solidFill>
            <a:prstDash val="solid"/>
            <a:round/>
            <a:headEnd type="none" w="med" len="med"/>
            <a:tailEnd type="none" w="med" len="med"/>
          </a:ln>
        </p:spPr>
      </p:cxnSp>
      <p:sp>
        <p:nvSpPr>
          <p:cNvPr id="125" name="Google Shape;125;p21"/>
          <p:cNvSpPr/>
          <p:nvPr/>
        </p:nvSpPr>
        <p:spPr>
          <a:xfrm>
            <a:off x="7768538" y="3424100"/>
            <a:ext cx="1124225" cy="918475"/>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Values</a:t>
            </a:r>
            <a:endParaRPr sz="1100"/>
          </a:p>
        </p:txBody>
      </p:sp>
      <p:cxnSp>
        <p:nvCxnSpPr>
          <p:cNvPr id="126" name="Google Shape;126;p21"/>
          <p:cNvCxnSpPr>
            <a:stCxn id="115" idx="3"/>
            <a:endCxn id="125" idx="0"/>
          </p:cNvCxnSpPr>
          <p:nvPr/>
        </p:nvCxnSpPr>
        <p:spPr>
          <a:xfrm>
            <a:off x="5483300" y="2375825"/>
            <a:ext cx="2847300" cy="1140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On-screen Show (16:9)</PresentationFormat>
  <Paragraphs>134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Montserrat</vt:lpstr>
      <vt:lpstr>Oswald</vt:lpstr>
      <vt:lpstr>Times New Roman</vt:lpstr>
      <vt:lpstr>Playfair Display</vt:lpstr>
      <vt:lpstr>Pop</vt:lpstr>
      <vt:lpstr> Participatory Archival Research and Development in Action:  Updates from DLF’s BDAWG </vt:lpstr>
      <vt:lpstr>PAR&amp;D</vt:lpstr>
      <vt:lpstr>In Action</vt:lpstr>
      <vt:lpstr>Participatory</vt:lpstr>
      <vt:lpstr>Archival</vt:lpstr>
      <vt:lpstr>Research</vt:lpstr>
      <vt:lpstr>Development</vt:lpstr>
      <vt:lpstr>Current Work</vt:lpstr>
      <vt:lpstr>BDAWG Current Structure: 2020</vt:lpstr>
      <vt:lpstr>PowerPoint Presentation</vt:lpstr>
      <vt:lpstr>Legal Due Diligence</vt:lpstr>
      <vt:lpstr>Access Values</vt:lpstr>
      <vt:lpstr>Documenting Access Methods</vt:lpstr>
      <vt:lpstr>Documenting Access Methods</vt:lpstr>
      <vt:lpstr>PowerPoint Presentation</vt:lpstr>
      <vt:lpstr>How to Find Us</vt:lpstr>
      <vt:lpstr>Don’t be a Stranger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Participatory Archival Research and Development in Action:  Updates from DLF’s BDAWG </dc:title>
  <cp:lastModifiedBy>Cobourn, Alston</cp:lastModifiedBy>
  <cp:revision>1</cp:revision>
  <dcterms:modified xsi:type="dcterms:W3CDTF">2020-07-31T15:09:08Z</dcterms:modified>
</cp:coreProperties>
</file>